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36" r:id="rId3"/>
    <p:sldId id="401" r:id="rId4"/>
    <p:sldId id="400" r:id="rId5"/>
    <p:sldId id="399" r:id="rId6"/>
    <p:sldId id="37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372" r:id="rId16"/>
    <p:sldId id="374" r:id="rId17"/>
    <p:sldId id="402" r:id="rId18"/>
    <p:sldId id="375" r:id="rId19"/>
    <p:sldId id="376" r:id="rId20"/>
    <p:sldId id="403" r:id="rId21"/>
    <p:sldId id="404" r:id="rId22"/>
    <p:sldId id="405" r:id="rId23"/>
    <p:sldId id="420" r:id="rId24"/>
    <p:sldId id="410" r:id="rId25"/>
    <p:sldId id="341" r:id="rId26"/>
    <p:sldId id="406" r:id="rId27"/>
    <p:sldId id="378" r:id="rId28"/>
    <p:sldId id="407" r:id="rId29"/>
    <p:sldId id="408" r:id="rId30"/>
    <p:sldId id="421" r:id="rId31"/>
    <p:sldId id="277" r:id="rId32"/>
    <p:sldId id="423" r:id="rId33"/>
    <p:sldId id="424" r:id="rId34"/>
    <p:sldId id="425" r:id="rId35"/>
    <p:sldId id="426" r:id="rId36"/>
    <p:sldId id="427" r:id="rId37"/>
    <p:sldId id="428" r:id="rId38"/>
    <p:sldId id="284" r:id="rId39"/>
    <p:sldId id="422" r:id="rId40"/>
    <p:sldId id="278" r:id="rId41"/>
    <p:sldId id="292" r:id="rId42"/>
    <p:sldId id="373" r:id="rId43"/>
    <p:sldId id="411" r:id="rId44"/>
    <p:sldId id="26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9" autoAdjust="0"/>
    <p:restoredTop sz="87852" autoAdjust="0"/>
  </p:normalViewPr>
  <p:slideViewPr>
    <p:cSldViewPr snapToGrid="0">
      <p:cViewPr varScale="1">
        <p:scale>
          <a:sx n="88" d="100"/>
          <a:sy n="88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Információ, Jelrendszer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0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22F4-ECD7-382F-C9EB-777C9F4F4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3852081-460D-482C-1E3A-49468D25C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34AE19B-E656-6BAF-F8A3-867679DA4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Információ, Jelrendszer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BC14B6D-65B1-25E7-6E4A-5A8B2C2DB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7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Réteg &gt; Réteg létrehozása &gt; </a:t>
            </a:r>
          </a:p>
          <a:p>
            <a:r>
              <a:rPr lang="hu-HU" dirty="0"/>
              <a:t>Új </a:t>
            </a:r>
            <a:r>
              <a:rPr lang="hu-HU" dirty="0" err="1"/>
              <a:t>GeoPackage</a:t>
            </a:r>
            <a:r>
              <a:rPr lang="hu-HU" dirty="0"/>
              <a:t>-réteg…</a:t>
            </a:r>
          </a:p>
          <a:p>
            <a:r>
              <a:rPr lang="hu-HU" dirty="0"/>
              <a:t>Új </a:t>
            </a:r>
            <a:r>
              <a:rPr lang="hu-HU" dirty="0" err="1"/>
              <a:t>shape</a:t>
            </a:r>
            <a:r>
              <a:rPr lang="hu-HU" dirty="0"/>
              <a:t> fájl réteg…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5A1C1-7C4E-E40C-EF4D-AF2988A7C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B489DE7A-0B97-8EC1-5263-10FB89DD9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D322D02-89F3-DAD3-EB8B-CFF904160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Réteg &gt; Réteg létrehozása &gt; </a:t>
            </a:r>
          </a:p>
          <a:p>
            <a:r>
              <a:rPr lang="hu-HU" dirty="0"/>
              <a:t>Új </a:t>
            </a:r>
            <a:r>
              <a:rPr lang="hu-HU" dirty="0" err="1"/>
              <a:t>GeoPackage</a:t>
            </a:r>
            <a:r>
              <a:rPr lang="hu-HU" dirty="0"/>
              <a:t>-réteg…</a:t>
            </a:r>
          </a:p>
          <a:p>
            <a:r>
              <a:rPr lang="hu-HU" dirty="0"/>
              <a:t>Új </a:t>
            </a:r>
            <a:r>
              <a:rPr lang="hu-HU" dirty="0" err="1"/>
              <a:t>shape</a:t>
            </a:r>
            <a:r>
              <a:rPr lang="hu-HU" dirty="0"/>
              <a:t> fájl réteg…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D86C6D5-E7B0-57A9-C73B-7421A1EDB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10B6A-8007-3C04-0488-25DED48F9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17BD71E-0CC7-F15E-93C9-230961288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02242C4-7D64-C8D0-101A-1BDF65ACA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Réteg &gt; Réteg létrehozása &gt; </a:t>
            </a:r>
          </a:p>
          <a:p>
            <a:r>
              <a:rPr lang="hu-HU" dirty="0"/>
              <a:t>Új </a:t>
            </a:r>
            <a:r>
              <a:rPr lang="hu-HU" dirty="0" err="1"/>
              <a:t>GeoPackage</a:t>
            </a:r>
            <a:r>
              <a:rPr lang="hu-HU" dirty="0"/>
              <a:t>-réteg…</a:t>
            </a:r>
          </a:p>
          <a:p>
            <a:r>
              <a:rPr lang="hu-HU" dirty="0"/>
              <a:t>Új </a:t>
            </a:r>
            <a:r>
              <a:rPr lang="hu-HU" dirty="0" err="1"/>
              <a:t>shape</a:t>
            </a:r>
            <a:r>
              <a:rPr lang="hu-HU" dirty="0"/>
              <a:t> fájl réteg…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99D16DB-D1C8-A150-F8B2-3C729C2B3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93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D2AFF-5566-D0CB-33B5-65802ED4B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D3B78EC-6E35-B934-9AFF-5D6E52593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8A2858AD-DAEE-6839-8D64-675F51EA9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Réteg &gt; Réteg létrehozása &gt; </a:t>
            </a:r>
          </a:p>
          <a:p>
            <a:r>
              <a:rPr lang="hu-HU" dirty="0"/>
              <a:t>Új </a:t>
            </a:r>
            <a:r>
              <a:rPr lang="hu-HU" dirty="0" err="1"/>
              <a:t>GeoPackage</a:t>
            </a:r>
            <a:r>
              <a:rPr lang="hu-HU" dirty="0"/>
              <a:t>-réteg…</a:t>
            </a:r>
          </a:p>
          <a:p>
            <a:r>
              <a:rPr lang="hu-HU" dirty="0"/>
              <a:t>Új </a:t>
            </a:r>
            <a:r>
              <a:rPr lang="hu-HU" dirty="0" err="1"/>
              <a:t>shape</a:t>
            </a:r>
            <a:r>
              <a:rPr lang="hu-HU" dirty="0"/>
              <a:t> fájl réteg…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CBA223E-CF59-7850-B065-B4F459ABB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84293-71A6-A221-BBCF-F63EB210C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9692B9D-6479-4D06-B18A-E79927F25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7581524-BAE6-4B68-959F-C5781F795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Réteg &gt; Réteg létrehozása &gt; </a:t>
            </a:r>
          </a:p>
          <a:p>
            <a:r>
              <a:rPr lang="hu-HU" dirty="0"/>
              <a:t>Új </a:t>
            </a:r>
            <a:r>
              <a:rPr lang="hu-HU" dirty="0" err="1"/>
              <a:t>GeoPackage</a:t>
            </a:r>
            <a:r>
              <a:rPr lang="hu-HU" dirty="0"/>
              <a:t>-réteg…</a:t>
            </a:r>
          </a:p>
          <a:p>
            <a:r>
              <a:rPr lang="hu-HU" dirty="0"/>
              <a:t>Új </a:t>
            </a:r>
            <a:r>
              <a:rPr lang="hu-HU" dirty="0" err="1"/>
              <a:t>shape</a:t>
            </a:r>
            <a:r>
              <a:rPr lang="hu-HU" dirty="0"/>
              <a:t> fájl réteg…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F6FC9AF-80BD-6706-B365-96B0D15D2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66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84297-6DB9-1FDE-F11D-11B6E720F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B26C3F2-DF26-95EF-1FC9-BED97E4A1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2D7E84E-FDBA-32C9-97E8-EF8D3093C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Réteg &gt; Réteg létrehozása &gt; </a:t>
            </a:r>
          </a:p>
          <a:p>
            <a:r>
              <a:rPr lang="hu-HU" dirty="0"/>
              <a:t>Új </a:t>
            </a:r>
            <a:r>
              <a:rPr lang="hu-HU" dirty="0" err="1"/>
              <a:t>GeoPackage</a:t>
            </a:r>
            <a:r>
              <a:rPr lang="hu-HU" dirty="0"/>
              <a:t>-réteg…</a:t>
            </a:r>
          </a:p>
          <a:p>
            <a:r>
              <a:rPr lang="hu-HU" dirty="0"/>
              <a:t>Új </a:t>
            </a:r>
            <a:r>
              <a:rPr lang="hu-HU" dirty="0" err="1"/>
              <a:t>shape</a:t>
            </a:r>
            <a:r>
              <a:rPr lang="hu-HU" dirty="0"/>
              <a:t> fájl réteg…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937FD64-A088-701E-0C67-C061061F8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9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02969-E839-54A5-6A74-4240C5E06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63C3BB5-6EF9-1C8F-9429-4E4FA49BF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9D94C3F4-2640-D990-35B2-6DF540DDB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Réteg &gt; Réteg létrehozása &gt; </a:t>
            </a:r>
          </a:p>
          <a:p>
            <a:r>
              <a:rPr lang="hu-HU" dirty="0"/>
              <a:t>Új </a:t>
            </a:r>
            <a:r>
              <a:rPr lang="hu-HU" dirty="0" err="1"/>
              <a:t>GeoPackage</a:t>
            </a:r>
            <a:r>
              <a:rPr lang="hu-HU" dirty="0"/>
              <a:t>-réteg…</a:t>
            </a:r>
          </a:p>
          <a:p>
            <a:r>
              <a:rPr lang="hu-HU" dirty="0"/>
              <a:t>Új </a:t>
            </a:r>
            <a:r>
              <a:rPr lang="hu-HU" dirty="0" err="1"/>
              <a:t>shape</a:t>
            </a:r>
            <a:r>
              <a:rPr lang="hu-HU" dirty="0"/>
              <a:t> fájl réteg…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45478E5-9DC4-6EF5-C877-94F96982F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4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Modulok &gt; Modulok kezelése és telepítése… &gt; Mind</a:t>
            </a:r>
          </a:p>
          <a:p>
            <a:r>
              <a:rPr lang="hu-HU" dirty="0"/>
              <a:t>Modul telepítése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/>
              <a:t>Nézet &gt; Panelek</a:t>
            </a:r>
          </a:p>
          <a:p>
            <a:pPr lvl="0"/>
            <a:r>
              <a:rPr lang="hu-HU" dirty="0"/>
              <a:t>Nézet &gt; Eszköztárak</a:t>
            </a:r>
          </a:p>
          <a:p>
            <a:pPr lvl="0"/>
            <a:r>
              <a:rPr lang="hu-HU" dirty="0"/>
              <a:t>Feldolgozás &gt; Eszköztár</a:t>
            </a:r>
          </a:p>
          <a:p>
            <a:pPr lvl="0"/>
            <a:r>
              <a:rPr lang="hu-HU" dirty="0"/>
              <a:t>Modulok &gt; Python-konzol</a:t>
            </a:r>
          </a:p>
          <a:p>
            <a:pPr lvl="0"/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9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Projekt &gt; Mentés</a:t>
            </a:r>
          </a:p>
          <a:p>
            <a:r>
              <a:rPr lang="fr-FR" dirty="0"/>
              <a:t>Projekt &gt; Mentés másként…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Projekt &gt; Megnyitás…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Böngésző panel jobb klikk a fájlra &gt; Réteg hozzáadása a projekthez</a:t>
            </a:r>
          </a:p>
          <a:p>
            <a:r>
              <a:rPr lang="hu-HU" dirty="0"/>
              <a:t>Réteg &gt; Réteg hozzáadása &gt; [itt kiválasztjuk a típust]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1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Réteg &gt; Réteg hozzáadása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9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Réteg &gt; Réteg hozzáadása &gt; Tagolt szöveg réteg hozzáadása…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kódolás, CSV (vesszővel tagolt értékek), fejlécsor, pont koordináták, koordinátaoszlopok (sorrend!), koordináta-rendszer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jobb klikk a rétegkezelőben &gt; Nagyítás a réteg(</a:t>
            </a:r>
            <a:r>
              <a:rPr lang="hu-HU" dirty="0" err="1"/>
              <a:t>ek</a:t>
            </a:r>
            <a:r>
              <a:rPr lang="hu-HU" dirty="0"/>
              <a:t>)re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610A6-C7A1-A3FD-13F3-9E58119F2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497E7BF-398A-D153-B396-662E1F968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0795DABA-580F-2D3C-0C55-7A1E4380F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Réteg &gt; Réteg hozzáadása &gt; Tagolt szöveg réteg hozzáadása…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kódolás, CSV (vesszővel tagolt értékek), fejlécsor, pont koordináták, koordinátaoszlopok (sorrend!), koordináta-rendszer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jobb klikk a rétegkezelőben &gt; Nagyítás a réteg(</a:t>
            </a:r>
            <a:r>
              <a:rPr lang="hu-HU" dirty="0" err="1"/>
              <a:t>ek</a:t>
            </a:r>
            <a:r>
              <a:rPr lang="hu-HU" dirty="0"/>
              <a:t>)re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F142347-F6F0-6D20-6E94-AA04AFC6E0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4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"Pont koordináták" helyett "Nincs geometria (csak attribútumok)"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2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hu-HU" dirty="0"/>
              <a:t>Réteg &gt; Réteg hozzáadása &gt; XYZ réteg hozzáadása…</a:t>
            </a:r>
          </a:p>
          <a:p>
            <a:pPr lvl="1"/>
            <a:r>
              <a:rPr lang="hu-HU" dirty="0"/>
              <a:t>Réteg &gt; Réteg hozzáadása &gt; WMS/WMTS-réteg hozzáadása…</a:t>
            </a:r>
          </a:p>
          <a:p>
            <a:pPr lvl="1"/>
            <a:r>
              <a:rPr lang="hu-HU" dirty="0"/>
              <a:t>Új, OK,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8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jobb klikk &gt; Nagyítás a réteg(</a:t>
            </a:r>
            <a:r>
              <a:rPr lang="hu-HU" dirty="0" err="1"/>
              <a:t>ek</a:t>
            </a:r>
            <a:r>
              <a:rPr lang="hu-HU" dirty="0"/>
              <a:t>)re/csoportra</a:t>
            </a:r>
          </a:p>
          <a:p>
            <a:r>
              <a:rPr lang="hu-HU" dirty="0"/>
              <a:t>jobb klikk &gt; Réteg/Csoport átnevezése</a:t>
            </a:r>
          </a:p>
          <a:p>
            <a:r>
              <a:rPr lang="hu-HU" dirty="0"/>
              <a:t>jobb klikk &gt; Réteg/Csoport eltávolítása</a:t>
            </a:r>
          </a:p>
          <a:p>
            <a:r>
              <a:rPr lang="hu-HU" dirty="0"/>
              <a:t>jobb klikk &gt; Tulajdonságok…</a:t>
            </a:r>
          </a:p>
          <a:p>
            <a:r>
              <a:rPr lang="hu-HU" dirty="0"/>
              <a:t>jobb klikk &gt; Attribútumtábla megnyitása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11:04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EA7BEB4-D692-C382-5EA6-3475F8A43E13}"/>
              </a:ext>
            </a:extLst>
          </p:cNvPr>
          <p:cNvSpPr/>
          <p:nvPr userDrawn="1"/>
        </p:nvSpPr>
        <p:spPr>
          <a:xfrm>
            <a:off x="831850" y="6376591"/>
            <a:ext cx="74644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11:04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11:04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11:04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11:04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11:04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11:04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11:04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11:04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11:04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11:04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199" y="6371371"/>
            <a:ext cx="658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A QGIS felhasználói felülete</a:t>
            </a: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QGIS felhasználói felülete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Geomatematika</a:t>
            </a:r>
            <a:r>
              <a:rPr lang="hu-HU" dirty="0"/>
              <a:t>, programozás, térinformatika</a:t>
            </a:r>
          </a:p>
          <a:p>
            <a:r>
              <a:rPr lang="hu-HU"/>
              <a:t>2026.02.25.</a:t>
            </a:r>
            <a:endParaRPr lang="hu-HU" dirty="0"/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D8946-E35C-5135-1883-9A1CD22D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271955-BAEB-F4A8-355A-AE106E65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36FEE3-5831-03FA-8C75-2A2F2304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21418" cy="4754563"/>
          </a:xfrm>
        </p:spPr>
        <p:txBody>
          <a:bodyPr/>
          <a:lstStyle/>
          <a:p>
            <a:r>
              <a:rPr lang="hu-HU" dirty="0"/>
              <a:t>térképvászon</a:t>
            </a:r>
          </a:p>
          <a:p>
            <a:r>
              <a:rPr lang="hu-HU" dirty="0"/>
              <a:t>rétegkezelő</a:t>
            </a:r>
          </a:p>
          <a:p>
            <a:r>
              <a:rPr lang="hu-HU" dirty="0"/>
              <a:t>adatforráskezelő (böngésző)</a:t>
            </a:r>
          </a:p>
          <a:p>
            <a:r>
              <a:rPr lang="hu-HU" dirty="0">
                <a:solidFill>
                  <a:srgbClr val="FF0000"/>
                </a:solidFill>
              </a:rPr>
              <a:t>menü, eszköztárak</a:t>
            </a:r>
          </a:p>
          <a:p>
            <a:r>
              <a:rPr lang="hu-HU" dirty="0"/>
              <a:t>Python-konzol</a:t>
            </a:r>
          </a:p>
          <a:p>
            <a:r>
              <a:rPr lang="hu-HU" dirty="0"/>
              <a:t>feldolgozás eszköztár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284070-0F48-3F55-5B90-D806B4A8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B608AE9-8AF6-54D0-3C9F-0CE461B52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18" y="1494433"/>
            <a:ext cx="7676807" cy="4610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3CB49A1-2D56-A29F-E934-6D6CA0145590}"/>
              </a:ext>
            </a:extLst>
          </p:cNvPr>
          <p:cNvSpPr/>
          <p:nvPr/>
        </p:nvSpPr>
        <p:spPr>
          <a:xfrm>
            <a:off x="4359618" y="1638300"/>
            <a:ext cx="7676807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79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783B5-BDF5-032B-2AA4-E8A827F9A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FB07EC-B58A-B156-AAC7-C6B322EF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7A9216-7ABB-CC32-FBDA-2DCAAABA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21418" cy="4754563"/>
          </a:xfrm>
        </p:spPr>
        <p:txBody>
          <a:bodyPr/>
          <a:lstStyle/>
          <a:p>
            <a:r>
              <a:rPr lang="hu-HU" dirty="0"/>
              <a:t>térképvászon</a:t>
            </a:r>
          </a:p>
          <a:p>
            <a:r>
              <a:rPr lang="hu-HU" dirty="0"/>
              <a:t>rétegkezelő</a:t>
            </a:r>
          </a:p>
          <a:p>
            <a:r>
              <a:rPr lang="hu-HU" dirty="0"/>
              <a:t>adatforráskezelő (böngésző)</a:t>
            </a:r>
          </a:p>
          <a:p>
            <a:r>
              <a:rPr lang="hu-HU" dirty="0"/>
              <a:t>menü, eszköztárak</a:t>
            </a:r>
          </a:p>
          <a:p>
            <a:r>
              <a:rPr lang="hu-HU" dirty="0">
                <a:solidFill>
                  <a:srgbClr val="FF0000"/>
                </a:solidFill>
              </a:rPr>
              <a:t>Python-konzol</a:t>
            </a:r>
          </a:p>
          <a:p>
            <a:r>
              <a:rPr lang="hu-HU" dirty="0"/>
              <a:t>feldolgozás eszköztár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41C29F-C402-FB09-5130-5BD08A76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EFC576E-30FC-624A-48D0-8A20C2C1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18" y="1494433"/>
            <a:ext cx="7676807" cy="4610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B4C7C24-716C-A106-A5C8-740C1D864AD8}"/>
              </a:ext>
            </a:extLst>
          </p:cNvPr>
          <p:cNvSpPr/>
          <p:nvPr/>
        </p:nvSpPr>
        <p:spPr>
          <a:xfrm flipV="1">
            <a:off x="6007101" y="4749800"/>
            <a:ext cx="4851400" cy="1231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1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3B382-EE32-1041-3959-B02BD551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6CE26F-B756-9AC1-7F45-0312AD60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5451BA-3967-BCA9-DA23-74D38EC2E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21418" cy="4754563"/>
          </a:xfrm>
        </p:spPr>
        <p:txBody>
          <a:bodyPr/>
          <a:lstStyle/>
          <a:p>
            <a:r>
              <a:rPr lang="hu-HU" dirty="0"/>
              <a:t>térképvászon</a:t>
            </a:r>
          </a:p>
          <a:p>
            <a:r>
              <a:rPr lang="hu-HU" dirty="0"/>
              <a:t>rétegkezelő</a:t>
            </a:r>
          </a:p>
          <a:p>
            <a:r>
              <a:rPr lang="hu-HU" dirty="0"/>
              <a:t>adatforráskezelő (böngésző)</a:t>
            </a:r>
          </a:p>
          <a:p>
            <a:r>
              <a:rPr lang="hu-HU" dirty="0"/>
              <a:t>menü, eszköztárak</a:t>
            </a:r>
          </a:p>
          <a:p>
            <a:r>
              <a:rPr lang="hu-HU" dirty="0"/>
              <a:t>Python-konzol</a:t>
            </a:r>
          </a:p>
          <a:p>
            <a:r>
              <a:rPr lang="hu-HU" dirty="0">
                <a:solidFill>
                  <a:srgbClr val="FF0000"/>
                </a:solidFill>
              </a:rPr>
              <a:t>feldolgozás eszköztár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8AB714-24E1-3AC4-A476-BE201A8A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C6AD93C-6EF2-DC38-E31A-7BED8838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18" y="1494433"/>
            <a:ext cx="7676807" cy="4610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A6FB22F-4C9D-7609-F703-568A9D216261}"/>
              </a:ext>
            </a:extLst>
          </p:cNvPr>
          <p:cNvSpPr/>
          <p:nvPr/>
        </p:nvSpPr>
        <p:spPr>
          <a:xfrm>
            <a:off x="10833100" y="2184400"/>
            <a:ext cx="1203325" cy="3797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87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9491-B9A0-906C-B3BD-D4924610A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9FEB77-5132-14F4-3E62-3CDE3239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188380-D7C5-1954-508F-1E02FCD3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21418" cy="4754563"/>
          </a:xfrm>
        </p:spPr>
        <p:txBody>
          <a:bodyPr/>
          <a:lstStyle/>
          <a:p>
            <a:r>
              <a:rPr lang="hu-HU" dirty="0"/>
              <a:t>térképvászon</a:t>
            </a:r>
          </a:p>
          <a:p>
            <a:r>
              <a:rPr lang="hu-HU" dirty="0"/>
              <a:t>rétegkezelő</a:t>
            </a:r>
          </a:p>
          <a:p>
            <a:r>
              <a:rPr lang="hu-HU" dirty="0"/>
              <a:t>adatforráskezelő (böngésző)</a:t>
            </a:r>
          </a:p>
          <a:p>
            <a:r>
              <a:rPr lang="hu-HU" dirty="0"/>
              <a:t>menü, eszköztárak</a:t>
            </a:r>
          </a:p>
          <a:p>
            <a:r>
              <a:rPr lang="hu-HU" dirty="0"/>
              <a:t>Python-konzol</a:t>
            </a:r>
          </a:p>
          <a:p>
            <a:r>
              <a:rPr lang="hu-HU" dirty="0"/>
              <a:t>feldolgozás eszköztár</a:t>
            </a:r>
          </a:p>
          <a:p>
            <a:r>
              <a:rPr lang="hu-HU" dirty="0"/>
              <a:t>attribútumtábla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külön ablakban</a:t>
            </a:r>
          </a:p>
          <a:p>
            <a:pPr lvl="1"/>
            <a:r>
              <a:rPr lang="hu-HU" dirty="0"/>
              <a:t>összekötve (kijelölések)</a:t>
            </a:r>
          </a:p>
          <a:p>
            <a:pPr lvl="1"/>
            <a:r>
              <a:rPr lang="hu-HU" dirty="0"/>
              <a:t>ha eltűnne, a tálcán keressük!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FE1222-7215-0F9B-3F38-8524FA4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8BD8A75-1CD2-0C73-5B13-D13985B9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18" y="1494433"/>
            <a:ext cx="7676807" cy="4610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B84B700-EBF3-CD6E-A43F-CA5BBB6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324" y="2901982"/>
            <a:ext cx="266702" cy="226980"/>
          </a:xfrm>
          <a:prstGeom prst="rect">
            <a:avLst/>
          </a:prstGeom>
        </p:spPr>
      </p:pic>
      <p:pic>
        <p:nvPicPr>
          <p:cNvPr id="11" name="Kép 10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408730A-DF04-7DCD-DDBB-7044180F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903" y="3799681"/>
            <a:ext cx="3552246" cy="14186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1746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C3B15-DA48-76CC-3F33-FF31F86F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D1A6A1-48E8-73CE-B14D-689FC4EE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46B34C-7548-2DF1-7C64-8B670DE5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21418" cy="4754563"/>
          </a:xfrm>
        </p:spPr>
        <p:txBody>
          <a:bodyPr/>
          <a:lstStyle/>
          <a:p>
            <a:r>
              <a:rPr lang="hu-HU" dirty="0"/>
              <a:t>térképvászon</a:t>
            </a:r>
          </a:p>
          <a:p>
            <a:r>
              <a:rPr lang="hu-HU" dirty="0"/>
              <a:t>rétegkezelő</a:t>
            </a:r>
          </a:p>
          <a:p>
            <a:r>
              <a:rPr lang="hu-HU" dirty="0"/>
              <a:t>adatforráskezelő (böngésző)</a:t>
            </a:r>
          </a:p>
          <a:p>
            <a:r>
              <a:rPr lang="hu-HU" dirty="0"/>
              <a:t>menü, eszköztárak</a:t>
            </a:r>
          </a:p>
          <a:p>
            <a:r>
              <a:rPr lang="hu-HU" dirty="0"/>
              <a:t>Python-konzol</a:t>
            </a:r>
          </a:p>
          <a:p>
            <a:r>
              <a:rPr lang="hu-HU" dirty="0"/>
              <a:t>feldolgozás eszköztár</a:t>
            </a:r>
          </a:p>
          <a:p>
            <a:r>
              <a:rPr lang="hu-HU" dirty="0"/>
              <a:t>attribútumtábla</a:t>
            </a:r>
          </a:p>
          <a:p>
            <a:pPr lvl="1"/>
            <a:r>
              <a:rPr lang="hu-HU" dirty="0"/>
              <a:t>külön ablakban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összekötve (kijelölések)</a:t>
            </a:r>
          </a:p>
          <a:p>
            <a:pPr lvl="1"/>
            <a:r>
              <a:rPr lang="hu-HU" dirty="0"/>
              <a:t>ha eltűnne, a tálcán keressük!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1CE99E-585A-3C8C-2DD1-D3C2FFB4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1821525-BAE1-DDAC-0891-5FDBD78F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18" y="1494433"/>
            <a:ext cx="7676807" cy="4610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0CBFB27-1319-75D2-04C9-E94C0073B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324" y="2901982"/>
            <a:ext cx="266702" cy="22698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C39A8EB4-FD74-6C22-385B-D01A627D324F}"/>
              </a:ext>
            </a:extLst>
          </p:cNvPr>
          <p:cNvSpPr/>
          <p:nvPr/>
        </p:nvSpPr>
        <p:spPr>
          <a:xfrm>
            <a:off x="9086849" y="2921032"/>
            <a:ext cx="238125" cy="238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A0B7885-E98A-4A97-3F89-724A27E6A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903" y="3799681"/>
            <a:ext cx="3552246" cy="14186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903E381-7830-33D0-74C1-65BC62A5F385}"/>
              </a:ext>
            </a:extLst>
          </p:cNvPr>
          <p:cNvSpPr/>
          <p:nvPr/>
        </p:nvSpPr>
        <p:spPr>
          <a:xfrm>
            <a:off x="7567904" y="4417888"/>
            <a:ext cx="3065849" cy="19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52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10D12-308E-34CC-4A9A-F178551F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1D876-3CE5-37CF-8ED6-88D5A1AD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915288-827D-D164-A3E3-C134D2C98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9448799" cy="4754563"/>
          </a:xfrm>
        </p:spPr>
        <p:txBody>
          <a:bodyPr/>
          <a:lstStyle/>
          <a:p>
            <a:r>
              <a:rPr lang="hu-HU" dirty="0"/>
              <a:t>panelek és eszköztárak</a:t>
            </a:r>
          </a:p>
          <a:p>
            <a:pPr lvl="1"/>
            <a:r>
              <a:rPr lang="hu-HU" dirty="0" err="1"/>
              <a:t>View</a:t>
            </a:r>
            <a:r>
              <a:rPr lang="hu-HU" dirty="0"/>
              <a:t> &gt; </a:t>
            </a:r>
            <a:r>
              <a:rPr lang="hu-HU" dirty="0" err="1"/>
              <a:t>Panels</a:t>
            </a:r>
            <a:endParaRPr lang="hu-HU" dirty="0"/>
          </a:p>
          <a:p>
            <a:pPr lvl="1"/>
            <a:r>
              <a:rPr lang="hu-HU" dirty="0" err="1"/>
              <a:t>View</a:t>
            </a:r>
            <a:r>
              <a:rPr lang="hu-HU" dirty="0"/>
              <a:t> &gt; </a:t>
            </a:r>
            <a:r>
              <a:rPr lang="hu-HU" dirty="0" err="1"/>
              <a:t>Toolbars</a:t>
            </a:r>
            <a:endParaRPr lang="hu-HU" dirty="0"/>
          </a:p>
          <a:p>
            <a:pPr lvl="1"/>
            <a:r>
              <a:rPr lang="hu-HU" dirty="0"/>
              <a:t>vagy jobb klikk fenti szürke felületre</a:t>
            </a:r>
          </a:p>
          <a:p>
            <a:r>
              <a:rPr lang="hu-HU" dirty="0" err="1"/>
              <a:t>Processing</a:t>
            </a:r>
            <a:r>
              <a:rPr lang="hu-HU" dirty="0"/>
              <a:t> &gt; </a:t>
            </a:r>
            <a:r>
              <a:rPr lang="hu-HU" dirty="0" err="1"/>
              <a:t>Toolbox</a:t>
            </a:r>
            <a:endParaRPr lang="hu-HU" dirty="0"/>
          </a:p>
          <a:p>
            <a:r>
              <a:rPr lang="hu-HU" dirty="0" err="1"/>
              <a:t>Plugins</a:t>
            </a:r>
            <a:r>
              <a:rPr lang="hu-HU" dirty="0"/>
              <a:t> &gt; Python </a:t>
            </a:r>
            <a:r>
              <a:rPr lang="hu-HU" dirty="0" err="1"/>
              <a:t>Console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meg, helyezzük jobb oldalra, majd zárjuk be a feldolgozás </a:t>
            </a:r>
            <a:r>
              <a:rPr lang="hu-HU" dirty="0" err="1"/>
              <a:t>eszköztárat</a:t>
            </a:r>
            <a:endParaRPr lang="hu-HU" dirty="0"/>
          </a:p>
          <a:p>
            <a:pPr lvl="1"/>
            <a:r>
              <a:rPr lang="hu-HU" dirty="0"/>
              <a:t>nyissuk meg, helyezzük alulra, majd zárjuk be a Python-konzolt</a:t>
            </a:r>
          </a:p>
          <a:p>
            <a:pPr lvl="1"/>
            <a:r>
              <a:rPr lang="hu-HU" dirty="0"/>
              <a:t>jelenítsük meg a következő eszköztárakat (a többit tüntessük el)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EA43FF3-BF7A-86A5-9D88-50D5E43B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diagram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50E367A-4035-9298-3FD6-61850C9249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6999" y="2597404"/>
            <a:ext cx="1762124" cy="2964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275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9459C4-8CCD-0FD2-DA0D-84514F9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1639E4-0AD3-7773-A936-47660302B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sokféle réteg hozzáadható</a:t>
            </a:r>
          </a:p>
          <a:p>
            <a:r>
              <a:rPr lang="hu-HU" dirty="0"/>
              <a:t>mi ezeket próbáljuk ki:</a:t>
            </a:r>
          </a:p>
          <a:p>
            <a:pPr lvl="1"/>
            <a:r>
              <a:rPr lang="hu-HU" dirty="0"/>
              <a:t>raszter</a:t>
            </a:r>
          </a:p>
          <a:p>
            <a:pPr lvl="1"/>
            <a:r>
              <a:rPr lang="hu-HU" dirty="0"/>
              <a:t>vektor</a:t>
            </a:r>
          </a:p>
          <a:p>
            <a:pPr lvl="1"/>
            <a:r>
              <a:rPr lang="hu-HU" dirty="0"/>
              <a:t>vektor nem térbeli adattáblából</a:t>
            </a:r>
          </a:p>
          <a:p>
            <a:pPr lvl="1"/>
            <a:r>
              <a:rPr lang="hu-HU" dirty="0"/>
              <a:t>nem térbeli adattábla (egyszerű táblázatként)</a:t>
            </a:r>
          </a:p>
          <a:p>
            <a:pPr lvl="1"/>
            <a:r>
              <a:rPr lang="hu-HU" dirty="0"/>
              <a:t>szerverszolgáltatás (alaptérkép)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D717A9-7D02-ECF7-59C4-8F17F33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diagram, Betűtípu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C977587-4844-9FCB-7E03-E448ABF7E0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420" y="1422400"/>
            <a:ext cx="4148903" cy="3648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140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BB040-083A-22B5-561C-58373969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9972A9-0028-DE6A-9AFC-1CCF8503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184291-A019-BD04-0016-F7286EE4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349344" cy="4754563"/>
          </a:xfrm>
        </p:spPr>
        <p:txBody>
          <a:bodyPr/>
          <a:lstStyle/>
          <a:p>
            <a:r>
              <a:rPr lang="hu-HU" dirty="0"/>
              <a:t>lehetőségek</a:t>
            </a:r>
          </a:p>
          <a:p>
            <a:pPr lvl="1"/>
            <a:r>
              <a:rPr lang="hu-HU" dirty="0"/>
              <a:t>fogd és vidd külső programból (intéző, Total </a:t>
            </a:r>
            <a:r>
              <a:rPr lang="hu-HU" dirty="0" err="1"/>
              <a:t>Commander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fogd és vidd a Browser (Böngésző) panelből</a:t>
            </a:r>
          </a:p>
          <a:p>
            <a:pPr lvl="1"/>
            <a:r>
              <a:rPr lang="hu-HU" dirty="0"/>
              <a:t>Browser panel jobb klikk a fájlra &gt; Add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Project</a:t>
            </a:r>
          </a:p>
          <a:p>
            <a:pPr lvl="1"/>
            <a:r>
              <a:rPr lang="hu-HU" dirty="0" err="1"/>
              <a:t>Layer</a:t>
            </a:r>
            <a:r>
              <a:rPr lang="hu-HU" dirty="0"/>
              <a:t> &gt; Add </a:t>
            </a:r>
            <a:r>
              <a:rPr lang="hu-HU" dirty="0" err="1"/>
              <a:t>layer</a:t>
            </a:r>
            <a:r>
              <a:rPr lang="hu-HU" dirty="0"/>
              <a:t> &gt; [itt kiválasztjuk a típust]</a:t>
            </a:r>
          </a:p>
          <a:p>
            <a:r>
              <a:rPr lang="hu-HU"/>
              <a:t>ha </a:t>
            </a:r>
            <a:r>
              <a:rPr lang="hu-HU" dirty="0"/>
              <a:t>többrétegű adatforrást húzunk be fogd és </a:t>
            </a:r>
            <a:r>
              <a:rPr lang="hu-HU" dirty="0" err="1"/>
              <a:t>viddel</a:t>
            </a:r>
            <a:endParaRPr lang="hu-HU" dirty="0"/>
          </a:p>
          <a:p>
            <a:pPr lvl="1"/>
            <a:r>
              <a:rPr lang="hu-HU" dirty="0"/>
              <a:t>akkor felugró ablakban kiválaszthatjuk, hogy mely réteg(</a:t>
            </a:r>
            <a:r>
              <a:rPr lang="hu-HU" dirty="0" err="1"/>
              <a:t>ek</a:t>
            </a:r>
            <a:r>
              <a:rPr lang="hu-HU" dirty="0"/>
              <a:t>)re van szükségünk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AC7BB1-509A-F318-EF9E-ECE092C3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7" name="Kép 6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D903440-FC6E-05E8-A1CE-B3C471F77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7544" y="1422400"/>
            <a:ext cx="2810292" cy="33950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652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A képen szöveg, képernyőkép, szoftver, tér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F20EF31-BB16-041A-53EE-CE2C5C228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35"/>
          <a:stretch>
            <a:fillRect/>
          </a:stretch>
        </p:blipFill>
        <p:spPr>
          <a:xfrm>
            <a:off x="7772400" y="4356100"/>
            <a:ext cx="4265612" cy="1702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3F0569-40A1-5971-57C0-030C1A77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443943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adjuk hozzá az </a:t>
            </a:r>
            <a:r>
              <a:rPr lang="hu-HU" i="1" dirty="0" err="1"/>
              <a:t>elevation.tif</a:t>
            </a:r>
            <a:r>
              <a:rPr lang="hu-HU" dirty="0" err="1"/>
              <a:t>-et</a:t>
            </a:r>
            <a:r>
              <a:rPr lang="hu-HU" dirty="0"/>
              <a:t> a menüből (</a:t>
            </a:r>
            <a:r>
              <a:rPr lang="hu-HU" dirty="0" err="1"/>
              <a:t>Layer</a:t>
            </a:r>
            <a:r>
              <a:rPr lang="hu-HU" dirty="0"/>
              <a:t> &gt; Add </a:t>
            </a:r>
            <a:r>
              <a:rPr lang="hu-HU" dirty="0" err="1"/>
              <a:t>layer</a:t>
            </a:r>
            <a:r>
              <a:rPr lang="hu-HU" dirty="0"/>
              <a:t>)</a:t>
            </a:r>
          </a:p>
          <a:p>
            <a:pPr lvl="1"/>
            <a:r>
              <a:rPr lang="hu-HU" i="1"/>
              <a:t>base</a:t>
            </a:r>
            <a:r>
              <a:rPr lang="hu-HU" i="1" dirty="0"/>
              <a:t> </a:t>
            </a:r>
            <a:r>
              <a:rPr lang="hu-HU" i="1" dirty="0" err="1"/>
              <a:t>rock.tif</a:t>
            </a:r>
            <a:r>
              <a:rPr lang="hu-HU" dirty="0"/>
              <a:t>: fogd és vidd a Browser panelből</a:t>
            </a:r>
          </a:p>
          <a:p>
            <a:pPr lvl="1"/>
            <a:r>
              <a:rPr lang="hu-HU" dirty="0"/>
              <a:t>csukjuk be a rétegek jelmagyarázatát</a:t>
            </a:r>
          </a:p>
          <a:p>
            <a:pPr lvl="1"/>
            <a:r>
              <a:rPr lang="hu-HU" i="1" dirty="0"/>
              <a:t>NÖSZTÉP </a:t>
            </a:r>
            <a:r>
              <a:rPr lang="hu-HU" i="1" dirty="0" err="1"/>
              <a:t>land</a:t>
            </a:r>
            <a:r>
              <a:rPr lang="hu-HU" i="1" dirty="0"/>
              <a:t> </a:t>
            </a:r>
            <a:r>
              <a:rPr lang="hu-HU" i="1" dirty="0" err="1"/>
              <a:t>cover.tif</a:t>
            </a:r>
            <a:r>
              <a:rPr lang="hu-HU" dirty="0"/>
              <a:t>: fogd és vidd külső programból (mindegy, hogy a térképvászonra vagy a rétegkezelőbe)</a:t>
            </a:r>
          </a:p>
        </p:txBody>
      </p:sp>
      <p:pic>
        <p:nvPicPr>
          <p:cNvPr id="7" name="Kép 6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17649F1-28B6-4164-3418-15B4D85AB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286" y="1779983"/>
            <a:ext cx="2368843" cy="4278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50999D2-7440-EE71-8A4D-2DE0A1A4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 – raszter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4AEB75-DE37-4F14-8C8E-BC55A5FE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sp>
        <p:nvSpPr>
          <p:cNvPr id="16" name="Nyíl: lefelé mutató 15">
            <a:extLst>
              <a:ext uri="{FF2B5EF4-FFF2-40B4-BE49-F238E27FC236}">
                <a16:creationId xmlns:a16="http://schemas.microsoft.com/office/drawing/2014/main" id="{E2E11BCC-86BE-030C-CD75-011128D63174}"/>
              </a:ext>
            </a:extLst>
          </p:cNvPr>
          <p:cNvSpPr/>
          <p:nvPr/>
        </p:nvSpPr>
        <p:spPr>
          <a:xfrm rot="10800000">
            <a:off x="6610349" y="3209925"/>
            <a:ext cx="161925" cy="22574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Nyíl: lefelé mutató 16">
            <a:extLst>
              <a:ext uri="{FF2B5EF4-FFF2-40B4-BE49-F238E27FC236}">
                <a16:creationId xmlns:a16="http://schemas.microsoft.com/office/drawing/2014/main" id="{4062BE70-1C48-65E9-9B83-90373A96A760}"/>
              </a:ext>
            </a:extLst>
          </p:cNvPr>
          <p:cNvSpPr/>
          <p:nvPr/>
        </p:nvSpPr>
        <p:spPr>
          <a:xfrm rot="5400000">
            <a:off x="9715564" y="4840353"/>
            <a:ext cx="176083" cy="12620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E6F8F1-DA97-BF0D-695C-6E4B7BAC9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779983"/>
            <a:ext cx="4265612" cy="2460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29EB6CB1-4603-CAB6-F1E5-14875AEF8A06}"/>
              </a:ext>
            </a:extLst>
          </p:cNvPr>
          <p:cNvSpPr txBox="1">
            <a:spLocks/>
          </p:cNvSpPr>
          <p:nvPr/>
        </p:nvSpPr>
        <p:spPr>
          <a:xfrm>
            <a:off x="11653186" y="1891670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88883E24-5FD3-892D-2654-A101DAD34B09}"/>
              </a:ext>
            </a:extLst>
          </p:cNvPr>
          <p:cNvSpPr txBox="1">
            <a:spLocks/>
          </p:cNvSpPr>
          <p:nvPr/>
        </p:nvSpPr>
        <p:spPr>
          <a:xfrm>
            <a:off x="7276303" y="1873098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E0416445-164A-16E6-643A-AB1CC591A5E4}"/>
              </a:ext>
            </a:extLst>
          </p:cNvPr>
          <p:cNvSpPr txBox="1">
            <a:spLocks/>
          </p:cNvSpPr>
          <p:nvPr/>
        </p:nvSpPr>
        <p:spPr>
          <a:xfrm>
            <a:off x="11653186" y="4402959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310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6DEB5-F7C4-1781-F196-22CEE2E3D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3FBF18-65B6-3B87-B4FD-F31D96BD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 – vektor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E8B33A-72D9-A29D-12DE-79217805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707282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rejtsük el az alapkőzetes (</a:t>
            </a:r>
            <a:r>
              <a:rPr lang="hu-HU" i="1" dirty="0" err="1"/>
              <a:t>base</a:t>
            </a:r>
            <a:r>
              <a:rPr lang="hu-HU" i="1" dirty="0"/>
              <a:t> rock</a:t>
            </a:r>
            <a:r>
              <a:rPr lang="hu-HU" dirty="0"/>
              <a:t>) és </a:t>
            </a:r>
            <a:r>
              <a:rPr lang="hu-HU" dirty="0" err="1"/>
              <a:t>felszínborításos</a:t>
            </a:r>
            <a:r>
              <a:rPr lang="hu-HU" dirty="0"/>
              <a:t> (</a:t>
            </a:r>
            <a:r>
              <a:rPr lang="hu-HU" i="1" dirty="0"/>
              <a:t>NÖSZTÉP </a:t>
            </a:r>
            <a:r>
              <a:rPr lang="hu-HU" i="1" dirty="0" err="1"/>
              <a:t>land</a:t>
            </a:r>
            <a:r>
              <a:rPr lang="hu-HU" i="1" dirty="0"/>
              <a:t> </a:t>
            </a:r>
            <a:r>
              <a:rPr lang="hu-HU" i="1" dirty="0" err="1"/>
              <a:t>cover</a:t>
            </a:r>
            <a:r>
              <a:rPr lang="hu-HU" dirty="0"/>
              <a:t>) rasztereket</a:t>
            </a:r>
          </a:p>
          <a:p>
            <a:pPr lvl="1"/>
            <a:r>
              <a:rPr lang="hu-HU" dirty="0"/>
              <a:t>húzzuk be a 3 </a:t>
            </a:r>
            <a:r>
              <a:rPr lang="hu-HU" dirty="0" err="1"/>
              <a:t>shapefile</a:t>
            </a:r>
            <a:r>
              <a:rPr lang="hu-HU" dirty="0"/>
              <a:t>-t (</a:t>
            </a:r>
            <a:r>
              <a:rPr lang="hu-HU" i="1" dirty="0" err="1"/>
              <a:t>water</a:t>
            </a:r>
            <a:r>
              <a:rPr lang="hu-HU" i="1" dirty="0"/>
              <a:t> </a:t>
            </a:r>
            <a:r>
              <a:rPr lang="hu-HU" i="1" dirty="0" err="1"/>
              <a:t>bodies</a:t>
            </a:r>
            <a:r>
              <a:rPr lang="hu-HU" dirty="0"/>
              <a:t>, </a:t>
            </a:r>
            <a:r>
              <a:rPr lang="hu-HU" i="1" dirty="0" err="1"/>
              <a:t>railways</a:t>
            </a:r>
            <a:r>
              <a:rPr lang="hu-HU" dirty="0"/>
              <a:t>, </a:t>
            </a:r>
            <a:r>
              <a:rPr lang="hu-HU" i="1" dirty="0" err="1"/>
              <a:t>points</a:t>
            </a:r>
            <a:r>
              <a:rPr lang="hu-HU" i="1" dirty="0"/>
              <a:t> of interest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shp</a:t>
            </a:r>
            <a:r>
              <a:rPr lang="hu-HU" dirty="0"/>
              <a:t> fájlt kell mozgatni (a többi segédfájl)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907F74-A64D-A013-E664-44C79E6A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351772D-F5B1-AD9D-1953-C64EB217B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482" y="1384300"/>
            <a:ext cx="4503679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443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B5B62B-0A4F-628A-B9B6-42F32823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C8D63E-56AE-82E9-7CF1-CAB3012E7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elérhető bárki számára</a:t>
            </a:r>
          </a:p>
          <a:p>
            <a:pPr lvl="1"/>
            <a:r>
              <a:rPr lang="hu-HU" dirty="0"/>
              <a:t>ingyenes és nyílt forráskódú</a:t>
            </a:r>
          </a:p>
          <a:p>
            <a:pPr lvl="1"/>
            <a:r>
              <a:rPr lang="hu-HU" dirty="0"/>
              <a:t>több operációs rendszeren elérhető (Windows, </a:t>
            </a:r>
            <a:r>
              <a:rPr lang="hu-HU" dirty="0" err="1"/>
              <a:t>macOS</a:t>
            </a:r>
            <a:r>
              <a:rPr lang="hu-HU" dirty="0"/>
              <a:t>, Linux)</a:t>
            </a:r>
          </a:p>
          <a:p>
            <a:pPr lvl="1"/>
            <a:r>
              <a:rPr lang="hu-HU" dirty="0"/>
              <a:t>többnyelvű</a:t>
            </a:r>
          </a:p>
          <a:p>
            <a:r>
              <a:rPr lang="hu-HU" dirty="0"/>
              <a:t>nemzetközi közösség fejleszti</a:t>
            </a:r>
          </a:p>
          <a:p>
            <a:pPr lvl="1"/>
            <a:r>
              <a:rPr lang="hu-HU" dirty="0"/>
              <a:t>folyamatosan frissül</a:t>
            </a:r>
          </a:p>
          <a:p>
            <a:pPr lvl="1"/>
            <a:r>
              <a:rPr lang="hu-HU" dirty="0"/>
              <a:t>széles körű támogatás (kiterjedt dokumentáció,</a:t>
            </a:r>
            <a:br>
              <a:rPr lang="hu-HU" dirty="0"/>
            </a:br>
            <a:r>
              <a:rPr lang="hu-HU" dirty="0"/>
              <a:t>fórumok, oktatóanyagok, felhasználói közösség)</a:t>
            </a:r>
          </a:p>
          <a:p>
            <a:r>
              <a:rPr lang="hu-HU" dirty="0"/>
              <a:t>moduláris felépítés, bővíthető </a:t>
            </a:r>
            <a:r>
              <a:rPr lang="hu-HU" dirty="0" err="1"/>
              <a:t>pluginekkel</a:t>
            </a:r>
            <a:endParaRPr lang="hu-HU" dirty="0"/>
          </a:p>
          <a:p>
            <a:r>
              <a:rPr lang="hu-HU" dirty="0"/>
              <a:t>OGC (Open </a:t>
            </a:r>
            <a:r>
              <a:rPr lang="hu-HU" dirty="0" err="1"/>
              <a:t>Geospatial</a:t>
            </a:r>
            <a:r>
              <a:rPr lang="hu-HU" dirty="0"/>
              <a:t> </a:t>
            </a:r>
            <a:r>
              <a:rPr lang="hu-HU" dirty="0" err="1"/>
              <a:t>Consortium</a:t>
            </a:r>
            <a:r>
              <a:rPr lang="hu-HU" dirty="0"/>
              <a:t>) szabványokat</a:t>
            </a:r>
            <a:br>
              <a:rPr lang="hu-HU" dirty="0"/>
            </a:br>
            <a:r>
              <a:rPr lang="hu-HU" dirty="0"/>
              <a:t>követi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0A9EE3-AD79-A8C8-DD2B-5ABAC28F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9" name="Kép 8" descr="A képen szöveg, képernyőkép, Betűtípus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E6918AB-59B0-347B-BC33-0BA357C7CE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514" y="2867025"/>
            <a:ext cx="5140711" cy="32813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842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elektronika, képernyő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DBA3549-A5AC-1539-D1FB-3DE9BD98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614" y="145313"/>
            <a:ext cx="4433859" cy="3526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3DC3390-16CD-57E4-810B-166089A5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 – vektor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687A12-05DD-1FCE-E02D-608D6F22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78341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i="1" dirty="0" err="1"/>
              <a:t>administrative</a:t>
            </a:r>
            <a:r>
              <a:rPr lang="hu-HU" i="1" dirty="0"/>
              <a:t> </a:t>
            </a:r>
            <a:r>
              <a:rPr lang="hu-HU" i="1" dirty="0" err="1"/>
              <a:t>polygons.gpkg</a:t>
            </a:r>
            <a:r>
              <a:rPr lang="hu-HU" dirty="0"/>
              <a:t>: fogd és vidd, majd válasszuk a "</a:t>
            </a:r>
            <a:r>
              <a:rPr lang="hu-HU" dirty="0" err="1"/>
              <a:t>municipal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" réteget</a:t>
            </a:r>
          </a:p>
          <a:p>
            <a:pPr lvl="1"/>
            <a:r>
              <a:rPr lang="hu-HU" dirty="0"/>
              <a:t>rejtsük el</a:t>
            </a:r>
          </a:p>
          <a:p>
            <a:pPr lvl="1"/>
            <a:r>
              <a:rPr lang="hu-HU" i="1" dirty="0" err="1"/>
              <a:t>hike</a:t>
            </a:r>
            <a:r>
              <a:rPr lang="hu-HU" i="1" dirty="0"/>
              <a:t> - </a:t>
            </a:r>
            <a:r>
              <a:rPr lang="hu-HU" i="1" dirty="0" err="1"/>
              <a:t>Dorog.kml</a:t>
            </a:r>
            <a:r>
              <a:rPr lang="hu-HU" dirty="0"/>
              <a:t>: adjuk hozzá, válasszuk ki az egyetlen rétegét (a </a:t>
            </a:r>
            <a:r>
              <a:rPr lang="hu-HU" dirty="0" err="1"/>
              <a:t>LineString</a:t>
            </a:r>
            <a:r>
              <a:rPr lang="hu-HU" dirty="0"/>
              <a:t> típusút)</a:t>
            </a:r>
          </a:p>
          <a:p>
            <a:pPr lvl="1"/>
            <a:r>
              <a:rPr lang="hu-HU" dirty="0"/>
              <a:t>nem egyezik a projekt és a réteg koordináta-rendszere </a:t>
            </a:r>
            <a:r>
              <a:rPr lang="hu-HU" dirty="0">
                <a:sym typeface="Wingdings" panose="05000000000000000000" pitchFamily="2" charset="2"/>
              </a:rPr>
              <a:t> a felugró ablakot </a:t>
            </a:r>
            <a:r>
              <a:rPr lang="hu-HU" dirty="0" err="1">
                <a:sym typeface="Wingdings" panose="05000000000000000000" pitchFamily="2" charset="2"/>
              </a:rPr>
              <a:t>okézzuk</a:t>
            </a:r>
            <a:r>
              <a:rPr lang="hu-HU" dirty="0">
                <a:sym typeface="Wingdings" panose="05000000000000000000" pitchFamily="2" charset="2"/>
              </a:rPr>
              <a:t> le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009C11-530E-3AFC-2E98-9E3E50D5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12" name="Kép 11" descr="A képen szöveg, képernyőkép, diagram, Párhuzamo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02EE85A-5A58-94DC-1A97-E6F4EF6D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14" y="3843223"/>
            <a:ext cx="4433859" cy="27856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9367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elektronika, képernyő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0D0AFAE-D7AA-CB1A-6815-D09B833A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615" y="1422400"/>
            <a:ext cx="4433859" cy="3627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3DC3390-16CD-57E4-810B-166089A5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 – vektor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687A12-05DD-1FCE-E02D-608D6F22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78341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i="1" dirty="0" err="1"/>
              <a:t>hike</a:t>
            </a:r>
            <a:r>
              <a:rPr lang="hu-HU" i="1" dirty="0"/>
              <a:t> - </a:t>
            </a:r>
            <a:r>
              <a:rPr lang="hu-HU" i="1" dirty="0" err="1"/>
              <a:t>Kesztölc.gpx</a:t>
            </a:r>
            <a:r>
              <a:rPr lang="hu-HU" dirty="0"/>
              <a:t>: adjuk hozzá, válasszuk ki az egy elemet tartalmazó, </a:t>
            </a:r>
            <a:r>
              <a:rPr lang="hu-HU" dirty="0" err="1"/>
              <a:t>LineStringZ</a:t>
            </a:r>
            <a:r>
              <a:rPr lang="hu-HU" dirty="0"/>
              <a:t> típusú rétegét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009C11-530E-3AFC-2E98-9E3E50D5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4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6D47C-53C8-89E9-32A8-425AB3533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B6CAD03-8282-511F-F48C-754A309F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1384300"/>
            <a:ext cx="3712479" cy="1194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F7BF41B-4B6E-03D8-8E7A-DB7FA0EA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 – vektor nem térbeli adattáblából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CE792B-BB68-3D47-F10E-5A2F7922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62850" cy="4754563"/>
          </a:xfrm>
        </p:spPr>
        <p:txBody>
          <a:bodyPr/>
          <a:lstStyle/>
          <a:p>
            <a:r>
              <a:rPr lang="hu-HU" dirty="0"/>
              <a:t>vektor létrehozása és hozzáadása nem térbeli adattáblából</a:t>
            </a:r>
          </a:p>
          <a:p>
            <a:pPr lvl="1"/>
            <a:r>
              <a:rPr lang="hu-HU" dirty="0" err="1"/>
              <a:t>Layer</a:t>
            </a:r>
            <a:r>
              <a:rPr lang="hu-HU" dirty="0"/>
              <a:t> &gt; Add </a:t>
            </a:r>
            <a:r>
              <a:rPr lang="hu-HU" dirty="0" err="1"/>
              <a:t>Layer</a:t>
            </a:r>
            <a:r>
              <a:rPr lang="hu-HU" dirty="0"/>
              <a:t> &gt; Add </a:t>
            </a:r>
            <a:r>
              <a:rPr lang="hu-HU" dirty="0" err="1"/>
              <a:t>Delimited</a:t>
            </a:r>
            <a:r>
              <a:rPr lang="hu-HU" dirty="0"/>
              <a:t> Text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szövegszerkesztőben az </a:t>
            </a:r>
            <a:r>
              <a:rPr lang="hu-HU" i="1" dirty="0"/>
              <a:t>airports.csv</a:t>
            </a:r>
            <a:r>
              <a:rPr lang="hu-HU" dirty="0"/>
              <a:t>-t</a:t>
            </a:r>
          </a:p>
          <a:p>
            <a:pPr lvl="1"/>
            <a:r>
              <a:rPr lang="hu-HU" dirty="0"/>
              <a:t>adjuk hozzá a menüből</a:t>
            </a:r>
          </a:p>
          <a:p>
            <a:pPr lvl="1"/>
            <a:r>
              <a:rPr lang="hu-HU" dirty="0"/>
              <a:t>ezekre figyeljünk: kódolás, fájlformátum: CSV, fejlécsor, nem tizedesvessző, pont koordináták, koordinátaoszlopok (sorrend!), koordináta-rendszer</a:t>
            </a:r>
          </a:p>
          <a:p>
            <a:pPr lvl="1"/>
            <a:r>
              <a:rPr lang="hu-HU" dirty="0"/>
              <a:t>nagyítsunk a rétegre (jobb klikk a rétegkezelőben &gt; Zoom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(s)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5E8045-750C-4F47-149A-650B43E2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9" name="Kép 8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6CB5110-7564-CD3F-F86A-40D3D5FB9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49" y="2667793"/>
            <a:ext cx="3712480" cy="41029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2732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7A279-529E-317E-8640-2EB7B1344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410F301-820E-A6C6-9804-5A2F4ECD2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1384300"/>
            <a:ext cx="3712479" cy="1194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12C1E4A-076D-04C1-7BB1-DA3AE857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 – vektor nem térbeli adattáblából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C4F0E6-7982-4F96-9CD0-CE652D4F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62850" cy="4754563"/>
          </a:xfrm>
        </p:spPr>
        <p:txBody>
          <a:bodyPr/>
          <a:lstStyle/>
          <a:p>
            <a:r>
              <a:rPr lang="hu-HU" dirty="0"/>
              <a:t>vektor létrehozása és hozzáadása nem térbeli adattáblából</a:t>
            </a:r>
          </a:p>
          <a:p>
            <a:pPr lvl="1"/>
            <a:r>
              <a:rPr lang="hu-HU" dirty="0" err="1"/>
              <a:t>Layer</a:t>
            </a:r>
            <a:r>
              <a:rPr lang="hu-HU" dirty="0"/>
              <a:t> &gt; Add </a:t>
            </a:r>
            <a:r>
              <a:rPr lang="hu-HU" dirty="0" err="1"/>
              <a:t>Layer</a:t>
            </a:r>
            <a:r>
              <a:rPr lang="hu-HU" dirty="0"/>
              <a:t> &gt; Add </a:t>
            </a:r>
            <a:r>
              <a:rPr lang="hu-HU" dirty="0" err="1"/>
              <a:t>Delimited</a:t>
            </a:r>
            <a:r>
              <a:rPr lang="hu-HU" dirty="0"/>
              <a:t> Text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szövegszerkesztőben az airports.csv-t</a:t>
            </a:r>
          </a:p>
          <a:p>
            <a:pPr lvl="1"/>
            <a:r>
              <a:rPr lang="hu-HU" dirty="0"/>
              <a:t>adjuk hozzá a menüből</a:t>
            </a:r>
          </a:p>
          <a:p>
            <a:pPr lvl="1"/>
            <a:r>
              <a:rPr lang="hu-HU" dirty="0"/>
              <a:t>ezekre figyeljünk: </a:t>
            </a:r>
            <a:r>
              <a:rPr lang="hu-HU" dirty="0">
                <a:solidFill>
                  <a:srgbClr val="FF0000"/>
                </a:solidFill>
              </a:rPr>
              <a:t>kódolás, fájlformátum: CSV, fejlécsor, nem tizedesvessző, pont koordináták, koordinátaoszlopok (sorrend!), koordináta-rendszer</a:t>
            </a:r>
          </a:p>
          <a:p>
            <a:pPr lvl="1"/>
            <a:r>
              <a:rPr lang="hu-HU" dirty="0"/>
              <a:t>nagyítsunk a rétegre (jobb klikk a rétegkezelőben &gt; Zoom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(s)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5466D9-09E6-4576-2788-38787319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9" name="Kép 8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E0BFCE1-77C9-7BCA-E492-D58B916B0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49" y="2667793"/>
            <a:ext cx="3712480" cy="4102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9249869D-E935-4C93-9970-4D28E1963395}"/>
              </a:ext>
            </a:extLst>
          </p:cNvPr>
          <p:cNvSpPr/>
          <p:nvPr/>
        </p:nvSpPr>
        <p:spPr>
          <a:xfrm>
            <a:off x="10050780" y="2837380"/>
            <a:ext cx="2062749" cy="123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0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BD1A457-02A1-6A20-D3F5-CACF1209545C}"/>
              </a:ext>
            </a:extLst>
          </p:cNvPr>
          <p:cNvSpPr/>
          <p:nvPr/>
        </p:nvSpPr>
        <p:spPr>
          <a:xfrm>
            <a:off x="8476344" y="3196311"/>
            <a:ext cx="1117236" cy="142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85E808C-2E4B-8C5D-B3B9-87F9B061245A}"/>
              </a:ext>
            </a:extLst>
          </p:cNvPr>
          <p:cNvSpPr/>
          <p:nvPr/>
        </p:nvSpPr>
        <p:spPr>
          <a:xfrm>
            <a:off x="8476344" y="4154924"/>
            <a:ext cx="1205817" cy="145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062F0E3-6B47-7A1F-E082-A8DD73FEC875}"/>
              </a:ext>
            </a:extLst>
          </p:cNvPr>
          <p:cNvSpPr/>
          <p:nvPr/>
        </p:nvSpPr>
        <p:spPr>
          <a:xfrm>
            <a:off x="8476344" y="5194318"/>
            <a:ext cx="941976" cy="139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8B83D884-99AA-0545-5774-982B1A9311A3}"/>
              </a:ext>
            </a:extLst>
          </p:cNvPr>
          <p:cNvSpPr/>
          <p:nvPr/>
        </p:nvSpPr>
        <p:spPr>
          <a:xfrm>
            <a:off x="9682160" y="5133975"/>
            <a:ext cx="1195389" cy="35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72DF72A-40A6-FF48-C385-13AE488DFA34}"/>
              </a:ext>
            </a:extLst>
          </p:cNvPr>
          <p:cNvSpPr/>
          <p:nvPr/>
        </p:nvSpPr>
        <p:spPr>
          <a:xfrm flipV="1">
            <a:off x="9682160" y="5575256"/>
            <a:ext cx="2371728" cy="212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C757D7EA-9676-A31A-DD9D-22AAD34DB96E}"/>
              </a:ext>
            </a:extLst>
          </p:cNvPr>
          <p:cNvSpPr/>
          <p:nvPr/>
        </p:nvSpPr>
        <p:spPr>
          <a:xfrm>
            <a:off x="10227467" y="3979547"/>
            <a:ext cx="1281113" cy="145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096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E2963F-F422-FADA-100D-CC14213C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 – nem térbeli adattábla egyszerű táblázatként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57CBF0-2BA8-B354-61D8-1F36B0EE4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fogd és </a:t>
            </a:r>
            <a:r>
              <a:rPr lang="hu-HU" dirty="0" err="1"/>
              <a:t>viddel</a:t>
            </a:r>
            <a:r>
              <a:rPr lang="hu-HU" dirty="0"/>
              <a:t> (külső programból, Browser panelből)</a:t>
            </a:r>
          </a:p>
          <a:p>
            <a:r>
              <a:rPr lang="hu-HU" dirty="0"/>
              <a:t>vagy az előző módszerrel, csak "</a:t>
            </a:r>
            <a:r>
              <a:rPr lang="hu-HU" dirty="0" err="1"/>
              <a:t>Point</a:t>
            </a:r>
            <a:r>
              <a:rPr lang="hu-HU" dirty="0"/>
              <a:t> </a:t>
            </a:r>
            <a:r>
              <a:rPr lang="hu-HU" dirty="0" err="1"/>
              <a:t>coordinates</a:t>
            </a:r>
            <a:r>
              <a:rPr lang="hu-HU" dirty="0"/>
              <a:t>" helyett "No </a:t>
            </a:r>
            <a:r>
              <a:rPr lang="hu-HU" dirty="0" err="1"/>
              <a:t>geometry</a:t>
            </a:r>
            <a:r>
              <a:rPr lang="hu-HU" dirty="0"/>
              <a:t> (</a:t>
            </a:r>
            <a:r>
              <a:rPr lang="hu-HU" dirty="0" err="1"/>
              <a:t>attribute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)"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húzzuk be az </a:t>
            </a:r>
            <a:r>
              <a:rPr lang="hu-HU" i="1" dirty="0" err="1"/>
              <a:t>educational</a:t>
            </a:r>
            <a:r>
              <a:rPr lang="hu-HU" i="1" dirty="0"/>
              <a:t> </a:t>
            </a:r>
            <a:r>
              <a:rPr lang="hu-HU" i="1" dirty="0" err="1"/>
              <a:t>data.dbf</a:t>
            </a:r>
            <a:r>
              <a:rPr lang="hu-HU" i="1" dirty="0"/>
              <a:t> </a:t>
            </a:r>
            <a:r>
              <a:rPr lang="hu-HU" dirty="0"/>
              <a:t>és </a:t>
            </a:r>
            <a:r>
              <a:rPr lang="hu-HU" i="1" dirty="0" err="1"/>
              <a:t>land</a:t>
            </a:r>
            <a:r>
              <a:rPr lang="hu-HU" i="1" dirty="0"/>
              <a:t> </a:t>
            </a:r>
            <a:r>
              <a:rPr lang="hu-HU" i="1" dirty="0" err="1"/>
              <a:t>cover</a:t>
            </a:r>
            <a:r>
              <a:rPr lang="hu-HU" i="1" dirty="0"/>
              <a:t> categories.xlsx </a:t>
            </a:r>
            <a:r>
              <a:rPr lang="hu-HU" dirty="0"/>
              <a:t>fájlokat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27BF3F-D64C-5C04-37C9-40F3C877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43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Betűtípus, so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3EBA23B-1E50-27A8-56CD-841CBCAC0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6663" y="214605"/>
            <a:ext cx="3781161" cy="745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F12A05B-4E5E-33CF-B769-34504DBE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 – szerverszolgáltatás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F44E47-88C6-98EA-836F-A6822298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7538884" cy="4754563"/>
          </a:xfrm>
        </p:spPr>
        <p:txBody>
          <a:bodyPr/>
          <a:lstStyle/>
          <a:p>
            <a:r>
              <a:rPr lang="hu-HU" dirty="0"/>
              <a:t>szerverszolgáltatás hozzáadása</a:t>
            </a:r>
          </a:p>
          <a:p>
            <a:pPr lvl="1"/>
            <a:r>
              <a:rPr lang="hu-HU" dirty="0" err="1"/>
              <a:t>Layer</a:t>
            </a:r>
            <a:r>
              <a:rPr lang="hu-HU" dirty="0"/>
              <a:t> &gt; Add </a:t>
            </a:r>
            <a:r>
              <a:rPr lang="hu-HU" dirty="0" err="1"/>
              <a:t>Layer</a:t>
            </a:r>
            <a:r>
              <a:rPr lang="hu-HU" dirty="0"/>
              <a:t> &gt; Add XYZ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 err="1"/>
              <a:t>Layer</a:t>
            </a:r>
            <a:r>
              <a:rPr lang="hu-HU" dirty="0"/>
              <a:t> &gt; Add </a:t>
            </a:r>
            <a:r>
              <a:rPr lang="hu-HU" dirty="0" err="1"/>
              <a:t>Layer</a:t>
            </a:r>
            <a:r>
              <a:rPr lang="hu-HU" dirty="0"/>
              <a:t> &gt; Add WMS/WMTS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New, OK, kiválaszt, Add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XYZ, New, </a:t>
            </a:r>
            <a:r>
              <a:rPr lang="hu-HU" dirty="0" err="1"/>
              <a:t>OpenTopoMap</a:t>
            </a:r>
            <a:r>
              <a:rPr lang="hu-HU" dirty="0"/>
              <a:t>, https://a.tile.opentopomap.org/{z}/{x}/{y}.png</a:t>
            </a:r>
          </a:p>
          <a:p>
            <a:pPr lvl="1"/>
            <a:r>
              <a:rPr lang="hu-HU"/>
              <a:t>rakjuk </a:t>
            </a:r>
            <a:r>
              <a:rPr lang="hu-HU" dirty="0"/>
              <a:t>legalulra a rétegkezelőben</a:t>
            </a:r>
          </a:p>
          <a:p>
            <a:pPr lvl="1"/>
            <a:r>
              <a:rPr lang="hu-HU" dirty="0"/>
              <a:t>WMS, New, </a:t>
            </a:r>
            <a:r>
              <a:rPr lang="hu-HU" dirty="0" err="1"/>
              <a:t>SzTFH</a:t>
            </a:r>
            <a:r>
              <a:rPr lang="hu-HU" dirty="0"/>
              <a:t> földtani WMS-e, https://map.hugeo.hu/arcgis/services/atlasz200/atlasz200/MapServer/WMSServer</a:t>
            </a:r>
          </a:p>
          <a:p>
            <a:pPr lvl="1"/>
            <a:r>
              <a:rPr lang="hu-HU" dirty="0" err="1"/>
              <a:t>Connect</a:t>
            </a:r>
            <a:r>
              <a:rPr lang="hu-HU" dirty="0"/>
              <a:t>, 0/"Felszíni földtan", Add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200E63-4BE4-261B-B7C5-2AC1F3A5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9" name="Kép 8" descr="A képen szöveg, képernyőkép, képernyő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526C59F-092B-9FF4-8C71-5ADB87CE0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6662" y="1046347"/>
            <a:ext cx="3781161" cy="905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 descr="A képen szöveg, képernyőkép, szám, képerny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00E822A-8EE0-EF74-0889-023427225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662" y="2038253"/>
            <a:ext cx="3781161" cy="4112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032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0A76CB-A30D-4496-5850-BF78A13A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hozzáadása – szerverszolgáltatás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6D8954-1CFB-A79F-55D0-5D544812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7" name="Kép 6" descr="A képen térkép, szöveg, atlas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6766450-D4F1-BDBC-E4EF-8C6F1FA5B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53966"/>
            <a:ext cx="12191999" cy="49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19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2702C3-2336-9704-1C2B-905326B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D601D5-DED0-3090-09F8-6FA0BFCA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9077326" cy="4754563"/>
          </a:xfrm>
        </p:spPr>
        <p:txBody>
          <a:bodyPr/>
          <a:lstStyle/>
          <a:p>
            <a:r>
              <a:rPr lang="hu-HU" dirty="0"/>
              <a:t>rétegek láthatósága, sorrendje</a:t>
            </a:r>
          </a:p>
          <a:p>
            <a:r>
              <a:rPr lang="hu-HU" dirty="0"/>
              <a:t>rétegcsoportok létrehozása</a:t>
            </a:r>
          </a:p>
          <a:p>
            <a:r>
              <a:rPr lang="hu-HU" dirty="0"/>
              <a:t>nagyítás a rétegre/rétegcsoportra (jobb klikk &gt; Zoom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(s</a:t>
            </a:r>
            <a:r>
              <a:rPr lang="hu-HU"/>
              <a:t>)/Group)</a:t>
            </a:r>
            <a:endParaRPr lang="hu-HU" dirty="0"/>
          </a:p>
          <a:p>
            <a:r>
              <a:rPr lang="hu-HU" dirty="0"/>
              <a:t>rétegek és rétegcsoportok átnevezése (jobb klikk &gt; </a:t>
            </a:r>
            <a:r>
              <a:rPr lang="hu-HU" dirty="0" err="1"/>
              <a:t>Rename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/Group)</a:t>
            </a:r>
          </a:p>
          <a:p>
            <a:r>
              <a:rPr lang="hu-HU" dirty="0"/>
              <a:t>rétegek és rétegcsoportok törlése (jobb klikk &gt; </a:t>
            </a:r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/Group)</a:t>
            </a:r>
          </a:p>
          <a:p>
            <a:pPr lvl="1"/>
            <a:r>
              <a:rPr lang="hu-HU" dirty="0"/>
              <a:t>csak a réteget törli, nem a fájlt!</a:t>
            </a:r>
          </a:p>
          <a:p>
            <a:r>
              <a:rPr lang="hu-HU" dirty="0"/>
              <a:t>rétegtulajdonságok (jobb klikk &gt; </a:t>
            </a:r>
            <a:r>
              <a:rPr lang="hu-HU" dirty="0" err="1"/>
              <a:t>Properties</a:t>
            </a:r>
            <a:r>
              <a:rPr lang="hu-HU" dirty="0"/>
              <a:t>…)</a:t>
            </a:r>
          </a:p>
          <a:p>
            <a:r>
              <a:rPr lang="hu-HU" dirty="0"/>
              <a:t>attribútumtábla megnyitása (jobb klikk &gt; Open </a:t>
            </a:r>
            <a:r>
              <a:rPr lang="hu-HU" dirty="0" err="1"/>
              <a:t>Attribute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0D57C1-16FE-A944-2DCC-4FAF3859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106E95-C620-6E13-FC77-02CCBCFEB4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333" y="1422400"/>
            <a:ext cx="4022454" cy="419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61931890-7DEC-D797-B701-A15DBA39A441}"/>
              </a:ext>
            </a:extLst>
          </p:cNvPr>
          <p:cNvSpPr/>
          <p:nvPr/>
        </p:nvSpPr>
        <p:spPr>
          <a:xfrm>
            <a:off x="8514445" y="1422400"/>
            <a:ext cx="40095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BCEABB9-E2D9-C045-4DAD-0D5634907C33}"/>
              </a:ext>
            </a:extLst>
          </p:cNvPr>
          <p:cNvSpPr/>
          <p:nvPr/>
        </p:nvSpPr>
        <p:spPr>
          <a:xfrm>
            <a:off x="11162847" y="1422400"/>
            <a:ext cx="400956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öveg, térkép, képernyő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4B0D746-3468-C007-1F9A-56BD03EFB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6232" y="1952624"/>
            <a:ext cx="1869556" cy="4224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4170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2702C3-2336-9704-1C2B-905326B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D601D5-DED0-3090-09F8-6FA0BFCA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csak ezt a három réteget jelenítsük meg: </a:t>
            </a:r>
            <a:r>
              <a:rPr lang="hu-HU" i="1" dirty="0" err="1"/>
              <a:t>points</a:t>
            </a:r>
            <a:r>
              <a:rPr lang="hu-HU" i="1" dirty="0"/>
              <a:t> of interest, </a:t>
            </a:r>
            <a:r>
              <a:rPr lang="hu-HU" i="1" dirty="0" err="1"/>
              <a:t>railways</a:t>
            </a:r>
            <a:r>
              <a:rPr lang="hu-HU" i="1" dirty="0"/>
              <a:t>, </a:t>
            </a:r>
            <a:r>
              <a:rPr lang="hu-HU" i="1" dirty="0" err="1"/>
              <a:t>OpenTopoMap</a:t>
            </a:r>
            <a:endParaRPr lang="hu-HU" i="1" dirty="0"/>
          </a:p>
          <a:p>
            <a:pPr lvl="1"/>
            <a:r>
              <a:rPr lang="hu-HU" dirty="0"/>
              <a:t>a többit helyezzük egy új, "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needed</a:t>
            </a:r>
            <a:r>
              <a:rPr lang="hu-HU" dirty="0"/>
              <a:t>" nevű csoportba</a:t>
            </a:r>
          </a:p>
          <a:p>
            <a:pPr lvl="1"/>
            <a:r>
              <a:rPr lang="hu-HU" dirty="0"/>
              <a:t>a három réteget nevezzük át</a:t>
            </a:r>
          </a:p>
          <a:p>
            <a:pPr lvl="1"/>
            <a:r>
              <a:rPr lang="hu-HU" dirty="0"/>
              <a:t>nagyítsunk a vasúthálózati rétegre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0D57C1-16FE-A944-2DCC-4FAF3859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térkép, atlasz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09E38F9-9673-6773-ACF8-DD702465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1343" y="3461657"/>
            <a:ext cx="10560412" cy="2656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0680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5D1F74-6061-B0C7-6C87-056A7115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85ECC3-D661-5AD1-5FD3-42A7A4FEE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762873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töröljük az </a:t>
            </a:r>
            <a:r>
              <a:rPr lang="hu-HU" i="1" dirty="0" err="1"/>
              <a:t>airports</a:t>
            </a:r>
            <a:r>
              <a:rPr lang="hu-HU" dirty="0"/>
              <a:t> réteget</a:t>
            </a:r>
          </a:p>
          <a:p>
            <a:pPr lvl="1"/>
            <a:r>
              <a:rPr lang="hu-HU" dirty="0"/>
              <a:t>nézzünk bele a </a:t>
            </a:r>
            <a:r>
              <a:rPr lang="hu-HU" i="1" dirty="0" err="1"/>
              <a:t>railway</a:t>
            </a:r>
            <a:r>
              <a:rPr lang="hu-HU" i="1" dirty="0"/>
              <a:t> </a:t>
            </a:r>
            <a:r>
              <a:rPr lang="hu-HU" i="1" dirty="0" err="1"/>
              <a:t>network</a:t>
            </a:r>
            <a:r>
              <a:rPr lang="hu-HU" dirty="0"/>
              <a:t> tulajdonságaiba (</a:t>
            </a:r>
            <a:r>
              <a:rPr lang="hu-HU" dirty="0" err="1"/>
              <a:t>Information</a:t>
            </a:r>
            <a:r>
              <a:rPr lang="hu-HU" dirty="0"/>
              <a:t>, </a:t>
            </a:r>
            <a:r>
              <a:rPr lang="hu-HU" dirty="0" err="1"/>
              <a:t>Symbology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nyissuk meg a </a:t>
            </a:r>
            <a:r>
              <a:rPr lang="hu-HU" i="1" dirty="0" err="1"/>
              <a:t>POIs</a:t>
            </a:r>
            <a:r>
              <a:rPr lang="hu-HU" dirty="0"/>
              <a:t> (térbeli adattábla) attribútumtábláját</a:t>
            </a:r>
          </a:p>
          <a:p>
            <a:pPr lvl="1"/>
            <a:r>
              <a:rPr lang="hu-HU" dirty="0"/>
              <a:t>nyissuk meg az </a:t>
            </a:r>
            <a:r>
              <a:rPr lang="hu-HU" i="1" dirty="0" err="1"/>
              <a:t>educational</a:t>
            </a:r>
            <a:r>
              <a:rPr lang="hu-HU" i="1" dirty="0"/>
              <a:t> </a:t>
            </a:r>
            <a:r>
              <a:rPr lang="hu-HU" i="1" dirty="0" err="1"/>
              <a:t>data</a:t>
            </a:r>
            <a:r>
              <a:rPr lang="hu-HU" i="1" dirty="0"/>
              <a:t> </a:t>
            </a:r>
            <a:r>
              <a:rPr lang="hu-HU" dirty="0"/>
              <a:t>(nem térbeli adattábla) attribútumtábláját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2914B3-A5B7-C799-F87D-195C233B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7" name="Kép 6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422C332-C061-2B52-BF7A-CBF27058C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446" y="116283"/>
            <a:ext cx="3499985" cy="2357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9E83925-570A-D3C9-F540-791BFB5DF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446" y="2612519"/>
            <a:ext cx="3499985" cy="2080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szöveg, képernyőkép, szám, képerny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331FB8B-831E-6E92-C9F8-BB61F3734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97446" y="4837667"/>
            <a:ext cx="3499985" cy="1904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335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512D84-DEEF-C01A-4BEF-1A27F3DC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DB8C00-BD15-1B7F-0EC1-BDF4B4F1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753350" cy="4754563"/>
          </a:xfrm>
        </p:spPr>
        <p:txBody>
          <a:bodyPr/>
          <a:lstStyle/>
          <a:p>
            <a:r>
              <a:rPr lang="hu-HU" dirty="0"/>
              <a:t>számos könyv, dokumentáció és oktatóanyag áll rendelkezésre</a:t>
            </a:r>
          </a:p>
          <a:p>
            <a:pPr lvl="1"/>
            <a:r>
              <a:rPr lang="hu-HU" dirty="0"/>
              <a:t>főleg angolul, de néhány magyar (vagy kevert)</a:t>
            </a:r>
          </a:p>
          <a:p>
            <a:r>
              <a:rPr lang="hu-HU" dirty="0"/>
              <a:t>néhány hasznos link</a:t>
            </a:r>
          </a:p>
          <a:p>
            <a:pPr lvl="1"/>
            <a:r>
              <a:rPr lang="hu-HU" dirty="0"/>
              <a:t>qgis.org/resources/hub/</a:t>
            </a:r>
          </a:p>
          <a:p>
            <a:pPr lvl="1"/>
            <a:r>
              <a:rPr lang="hu-HU" dirty="0"/>
              <a:t>qgis.org/resources/books/</a:t>
            </a:r>
          </a:p>
          <a:p>
            <a:pPr lvl="1"/>
            <a:r>
              <a:rPr lang="hu-HU" dirty="0"/>
              <a:t>docs.qgis.org/3.28/hu/docs/</a:t>
            </a:r>
            <a:r>
              <a:rPr lang="hu-HU" dirty="0" err="1"/>
              <a:t>gentle_gis_introduction</a:t>
            </a:r>
            <a:r>
              <a:rPr lang="hu-HU" dirty="0"/>
              <a:t>/index.html</a:t>
            </a:r>
          </a:p>
          <a:p>
            <a:pPr lvl="1"/>
            <a:r>
              <a:rPr lang="hu-HU" dirty="0"/>
              <a:t>docs.qgis.org/3.28/hu/docs/training_manual/index.html</a:t>
            </a:r>
          </a:p>
          <a:p>
            <a:pPr lvl="1"/>
            <a:r>
              <a:rPr lang="hu-HU" dirty="0"/>
              <a:t>docs.qgis.org/3.28/hu/docs/user_manual/index.html</a:t>
            </a:r>
          </a:p>
          <a:p>
            <a:pPr lvl="1"/>
            <a:r>
              <a:rPr lang="hu-HU" dirty="0"/>
              <a:t>qgis.org/resources/support/</a:t>
            </a:r>
          </a:p>
          <a:p>
            <a:r>
              <a:rPr lang="hu-HU" dirty="0"/>
              <a:t>a tárgy teljesítéséhez elég az órai anyag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796FCD-B409-6887-0DC3-2FB299DC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A8CB4AD-F5F8-DFE7-F337-FE17E0C7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50" y="1365646"/>
            <a:ext cx="3494133" cy="4755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térkép, diagram, képernyő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F321364-9D4C-D64B-C246-4551821EF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192" y="1679071"/>
            <a:ext cx="1432872" cy="2064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poszter, Grafikus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4F91AA2-946F-1F51-9387-C208D0073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843" y="2949277"/>
            <a:ext cx="1432872" cy="1865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szöveg, térkép, atlasz, Betűtípu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0C48BF6-3CEA-1D1B-127C-735B92C1F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192" y="4158743"/>
            <a:ext cx="1432872" cy="1859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632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75CD5-315D-5010-E2BD-F920A429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A4B2FC-788D-96C6-0453-987CE773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E2D3D7-5454-9A41-673C-6E7EC4C5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762873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töröljük az </a:t>
            </a:r>
            <a:r>
              <a:rPr lang="hu-HU" i="1" dirty="0" err="1"/>
              <a:t>airports</a:t>
            </a:r>
            <a:r>
              <a:rPr lang="hu-HU" dirty="0"/>
              <a:t> réteget</a:t>
            </a:r>
          </a:p>
          <a:p>
            <a:pPr lvl="1"/>
            <a:r>
              <a:rPr lang="hu-HU" dirty="0"/>
              <a:t>nézzünk bele a </a:t>
            </a:r>
            <a:r>
              <a:rPr lang="hu-HU" i="1" dirty="0" err="1"/>
              <a:t>railway</a:t>
            </a:r>
            <a:r>
              <a:rPr lang="hu-HU" i="1" dirty="0"/>
              <a:t> </a:t>
            </a:r>
            <a:r>
              <a:rPr lang="hu-HU" i="1" dirty="0" err="1"/>
              <a:t>network</a:t>
            </a:r>
            <a:r>
              <a:rPr lang="hu-HU" dirty="0"/>
              <a:t> tulajdonságaiba (</a:t>
            </a:r>
            <a:r>
              <a:rPr lang="hu-HU" dirty="0" err="1"/>
              <a:t>Information</a:t>
            </a:r>
            <a:r>
              <a:rPr lang="hu-HU" dirty="0"/>
              <a:t>, </a:t>
            </a:r>
            <a:r>
              <a:rPr lang="hu-HU" dirty="0" err="1">
                <a:solidFill>
                  <a:srgbClr val="FF0000"/>
                </a:solidFill>
              </a:rPr>
              <a:t>Symbology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nyissuk meg a </a:t>
            </a:r>
            <a:r>
              <a:rPr lang="hu-HU" i="1" dirty="0" err="1"/>
              <a:t>POIs</a:t>
            </a:r>
            <a:r>
              <a:rPr lang="hu-HU" dirty="0"/>
              <a:t> (térbeli adattábla) attribútumtábláját</a:t>
            </a:r>
          </a:p>
          <a:p>
            <a:pPr lvl="1"/>
            <a:r>
              <a:rPr lang="hu-HU" dirty="0"/>
              <a:t>nyissuk meg az </a:t>
            </a:r>
            <a:r>
              <a:rPr lang="hu-HU" i="1" dirty="0" err="1"/>
              <a:t>educational</a:t>
            </a:r>
            <a:r>
              <a:rPr lang="hu-HU" i="1" dirty="0"/>
              <a:t> </a:t>
            </a:r>
            <a:r>
              <a:rPr lang="hu-HU" i="1" dirty="0" err="1"/>
              <a:t>data</a:t>
            </a:r>
            <a:r>
              <a:rPr lang="hu-HU" i="1" dirty="0"/>
              <a:t> </a:t>
            </a:r>
            <a:r>
              <a:rPr lang="hu-HU" dirty="0"/>
              <a:t>(nem térbeli adattábla) attribútumtábláját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8FFCA4-7EA6-3E1D-3872-306D6685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7" name="Kép 6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484E28A-155D-B001-8363-7F10A3A9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446" y="116283"/>
            <a:ext cx="3499985" cy="2357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FF8B5FF-1CF7-054D-D3D1-C766A6AD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446" y="2612519"/>
            <a:ext cx="3499985" cy="2080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szöveg, képernyőkép, szám, képerny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1D3EA63-9E3D-BD0A-D65E-8A0FB97405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97446" y="4837667"/>
            <a:ext cx="3499985" cy="1904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1ED711C-53C2-748E-FC3E-11DA93F393D9}"/>
              </a:ext>
            </a:extLst>
          </p:cNvPr>
          <p:cNvSpPr/>
          <p:nvPr/>
        </p:nvSpPr>
        <p:spPr>
          <a:xfrm rot="1225821">
            <a:off x="293621" y="2646915"/>
            <a:ext cx="2580836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JÖVŐ HÉTEN –</a:t>
            </a:r>
          </a:p>
        </p:txBody>
      </p:sp>
    </p:spTree>
    <p:extLst>
      <p:ext uri="{BB962C8B-B14F-4D97-AF65-F5344CB8AC3E}">
        <p14:creationId xmlns:p14="http://schemas.microsoft.com/office/powerpoint/2010/main" val="551711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EB498D8-0B4F-AED2-DEFB-5EBCEE6C3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91" y="154566"/>
            <a:ext cx="3083248" cy="3384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6AC6AE9-54FD-E4C7-D0F1-0B87DC6A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499760-637A-67EA-036E-70E8CF7A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90191" cy="4754563"/>
          </a:xfrm>
        </p:spPr>
        <p:txBody>
          <a:bodyPr/>
          <a:lstStyle/>
          <a:p>
            <a:r>
              <a:rPr lang="hu-HU" dirty="0" err="1"/>
              <a:t>Layer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&gt; 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GeoPackage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Shapefile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stb.</a:t>
            </a:r>
          </a:p>
          <a:p>
            <a:r>
              <a:rPr lang="hu-HU" dirty="0"/>
              <a:t>tulajdonságok</a:t>
            </a:r>
          </a:p>
          <a:p>
            <a:pPr lvl="1"/>
            <a:r>
              <a:rPr lang="hu-HU" dirty="0"/>
              <a:t>fájl helye és neve</a:t>
            </a:r>
          </a:p>
          <a:p>
            <a:pPr lvl="1"/>
            <a:r>
              <a:rPr lang="hu-HU" dirty="0"/>
              <a:t>többrétegű formátum (pl. .</a:t>
            </a:r>
            <a:r>
              <a:rPr lang="hu-HU" dirty="0" err="1"/>
              <a:t>gpkg</a:t>
            </a:r>
            <a:r>
              <a:rPr lang="hu-HU" dirty="0"/>
              <a:t>) esetén a réteg neve</a:t>
            </a:r>
          </a:p>
          <a:p>
            <a:pPr lvl="1"/>
            <a:r>
              <a:rPr lang="hu-HU" dirty="0"/>
              <a:t>karakterkódolás (pl. UTF-8)</a:t>
            </a:r>
          </a:p>
          <a:p>
            <a:pPr lvl="1"/>
            <a:r>
              <a:rPr lang="hu-HU" dirty="0"/>
              <a:t>geometriatípus</a:t>
            </a:r>
          </a:p>
          <a:p>
            <a:pPr lvl="1"/>
            <a:r>
              <a:rPr lang="hu-HU" dirty="0"/>
              <a:t>koordináta-rendszer</a:t>
            </a:r>
          </a:p>
          <a:p>
            <a:pPr lvl="1"/>
            <a:r>
              <a:rPr lang="hu-HU" dirty="0"/>
              <a:t>mezők hozzáadása (név, típus, pontosság)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3F7C91-56E2-B3B3-868D-6F450E69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62B68CF-6C14-9110-A203-53EF10370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8391" y="3689937"/>
            <a:ext cx="3083248" cy="3051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732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E1442-383B-2531-45D7-FC2FAE8D1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B2E7E68-C29D-BE49-6265-250B7DC46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91" y="154566"/>
            <a:ext cx="3083248" cy="3384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2376C15-FA31-51FC-589A-201D5DFA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1FF97D-C8DD-900E-695B-9B24CD685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90190" cy="4754563"/>
          </a:xfrm>
        </p:spPr>
        <p:txBody>
          <a:bodyPr/>
          <a:lstStyle/>
          <a:p>
            <a:r>
              <a:rPr lang="hu-HU" dirty="0" err="1"/>
              <a:t>Layer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&gt; 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GeoPackage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Shapefile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stb.</a:t>
            </a:r>
          </a:p>
          <a:p>
            <a:r>
              <a:rPr lang="hu-HU" dirty="0"/>
              <a:t>tulajdonságok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fájl helye és neve</a:t>
            </a:r>
          </a:p>
          <a:p>
            <a:pPr lvl="1"/>
            <a:r>
              <a:rPr lang="hu-HU" dirty="0"/>
              <a:t>többrétegű formátum (pl. .</a:t>
            </a:r>
            <a:r>
              <a:rPr lang="hu-HU" dirty="0" err="1"/>
              <a:t>gpkg</a:t>
            </a:r>
            <a:r>
              <a:rPr lang="hu-HU" dirty="0"/>
              <a:t>) esetén a réteg neve</a:t>
            </a:r>
          </a:p>
          <a:p>
            <a:pPr lvl="1"/>
            <a:r>
              <a:rPr lang="hu-HU" dirty="0"/>
              <a:t>karakterkódolás (pl. UTF-8)</a:t>
            </a:r>
          </a:p>
          <a:p>
            <a:pPr lvl="1"/>
            <a:r>
              <a:rPr lang="hu-HU" dirty="0"/>
              <a:t>geometriatípus</a:t>
            </a:r>
          </a:p>
          <a:p>
            <a:pPr lvl="1"/>
            <a:r>
              <a:rPr lang="hu-HU" dirty="0"/>
              <a:t>koordináta-rendszer</a:t>
            </a:r>
          </a:p>
          <a:p>
            <a:pPr lvl="1"/>
            <a:r>
              <a:rPr lang="hu-HU" dirty="0"/>
              <a:t>mezők hozzáadása (név, típus, pontosság)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3CD30A-57E4-67F1-FACD-30DE5BE1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481B020-48E1-AAE1-DCA0-A355042CF1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8391" y="3689937"/>
            <a:ext cx="3083248" cy="3051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1938A4A-313F-77FA-179B-D11F2F20974A}"/>
              </a:ext>
            </a:extLst>
          </p:cNvPr>
          <p:cNvSpPr/>
          <p:nvPr/>
        </p:nvSpPr>
        <p:spPr>
          <a:xfrm>
            <a:off x="8928392" y="432683"/>
            <a:ext cx="3083247" cy="176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E0D376B-4D27-3008-8A32-2B9E038979C2}"/>
              </a:ext>
            </a:extLst>
          </p:cNvPr>
          <p:cNvSpPr/>
          <p:nvPr/>
        </p:nvSpPr>
        <p:spPr>
          <a:xfrm>
            <a:off x="8928392" y="3916530"/>
            <a:ext cx="3083247" cy="176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355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F0C5-14C1-6101-0126-79A14F67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5DA6DD3-88A0-06D1-A5D4-F8324441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91" y="154566"/>
            <a:ext cx="3083248" cy="3384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16FC28A-F5B3-40B7-04B8-3793A68F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A98758-2075-DA26-1B47-9615156F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90190" cy="4754563"/>
          </a:xfrm>
        </p:spPr>
        <p:txBody>
          <a:bodyPr/>
          <a:lstStyle/>
          <a:p>
            <a:r>
              <a:rPr lang="hu-HU" dirty="0" err="1"/>
              <a:t>Layer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&gt; 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GeoPackage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Shapefile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stb.</a:t>
            </a:r>
          </a:p>
          <a:p>
            <a:r>
              <a:rPr lang="hu-HU" dirty="0"/>
              <a:t>tulajdonságok</a:t>
            </a:r>
          </a:p>
          <a:p>
            <a:pPr lvl="1"/>
            <a:r>
              <a:rPr lang="hu-HU" dirty="0"/>
              <a:t>fájl helye és neve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többrétegű formátum (pl. .</a:t>
            </a:r>
            <a:r>
              <a:rPr lang="hu-HU" dirty="0" err="1">
                <a:solidFill>
                  <a:srgbClr val="FF0000"/>
                </a:solidFill>
              </a:rPr>
              <a:t>gpkg</a:t>
            </a:r>
            <a:r>
              <a:rPr lang="hu-HU" dirty="0">
                <a:solidFill>
                  <a:srgbClr val="FF0000"/>
                </a:solidFill>
              </a:rPr>
              <a:t>) esetén a réteg neve</a:t>
            </a:r>
          </a:p>
          <a:p>
            <a:pPr lvl="1"/>
            <a:r>
              <a:rPr lang="hu-HU" dirty="0"/>
              <a:t>karakterkódolás (pl. UTF-8)</a:t>
            </a:r>
          </a:p>
          <a:p>
            <a:pPr lvl="1"/>
            <a:r>
              <a:rPr lang="hu-HU" dirty="0"/>
              <a:t>geometriatípus</a:t>
            </a:r>
          </a:p>
          <a:p>
            <a:pPr lvl="1"/>
            <a:r>
              <a:rPr lang="hu-HU" dirty="0"/>
              <a:t>koordináta-rendszer</a:t>
            </a:r>
          </a:p>
          <a:p>
            <a:pPr lvl="1"/>
            <a:r>
              <a:rPr lang="hu-HU" dirty="0"/>
              <a:t>mezők hozzáadása (név, típus, pontosság)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7A6CF0-92BA-7B1F-F4DB-5B5FBD17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0FB26AA-77A6-2486-D9BC-7BD1A8DA04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8391" y="3689937"/>
            <a:ext cx="3083248" cy="3051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7FA4738-BBE8-57CA-F9D0-B84A9BABA0C0}"/>
              </a:ext>
            </a:extLst>
          </p:cNvPr>
          <p:cNvSpPr/>
          <p:nvPr/>
        </p:nvSpPr>
        <p:spPr>
          <a:xfrm>
            <a:off x="8928392" y="595971"/>
            <a:ext cx="3083247" cy="176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528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1AE1-F3A2-BC68-BB4B-5B04D507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2BBBF5E-2B74-C5D4-9D5F-FE6DFCB0D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91" y="154566"/>
            <a:ext cx="3083248" cy="3384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E96198B-94EF-5057-39B4-592130C0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1B51E3-D7A0-CD9F-F2DB-66336F97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90190" cy="4754563"/>
          </a:xfrm>
        </p:spPr>
        <p:txBody>
          <a:bodyPr/>
          <a:lstStyle/>
          <a:p>
            <a:r>
              <a:rPr lang="hu-HU" dirty="0" err="1"/>
              <a:t>Layer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&gt; 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GeoPackage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Shapefile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stb.</a:t>
            </a:r>
          </a:p>
          <a:p>
            <a:r>
              <a:rPr lang="hu-HU" dirty="0"/>
              <a:t>tulajdonságok</a:t>
            </a:r>
          </a:p>
          <a:p>
            <a:pPr lvl="1"/>
            <a:r>
              <a:rPr lang="hu-HU" dirty="0"/>
              <a:t>fájl helye és neve</a:t>
            </a:r>
          </a:p>
          <a:p>
            <a:pPr lvl="1"/>
            <a:r>
              <a:rPr lang="hu-HU" dirty="0"/>
              <a:t>többrétegű formátum (pl. .</a:t>
            </a:r>
            <a:r>
              <a:rPr lang="hu-HU" dirty="0" err="1"/>
              <a:t>gpkg</a:t>
            </a:r>
            <a:r>
              <a:rPr lang="hu-HU" dirty="0"/>
              <a:t>) esetén a réteg neve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karakterkódolás (pl. UTF-8)</a:t>
            </a:r>
          </a:p>
          <a:p>
            <a:pPr lvl="1"/>
            <a:r>
              <a:rPr lang="hu-HU" dirty="0"/>
              <a:t>geometriatípus</a:t>
            </a:r>
          </a:p>
          <a:p>
            <a:pPr lvl="1"/>
            <a:r>
              <a:rPr lang="hu-HU" dirty="0"/>
              <a:t>koordináta-rendszer</a:t>
            </a:r>
          </a:p>
          <a:p>
            <a:pPr lvl="1"/>
            <a:r>
              <a:rPr lang="hu-HU" dirty="0"/>
              <a:t>mezők hozzáadása (név, típus, pontosság)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C718D4-BF45-6154-3EAF-9AC53C80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1B3049F-260D-104F-0F7B-1421DA125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8391" y="3689937"/>
            <a:ext cx="3083248" cy="3051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A2D450BB-1702-CE04-77FB-5737F59FD5E1}"/>
              </a:ext>
            </a:extLst>
          </p:cNvPr>
          <p:cNvSpPr/>
          <p:nvPr/>
        </p:nvSpPr>
        <p:spPr>
          <a:xfrm>
            <a:off x="8928392" y="4090704"/>
            <a:ext cx="3083247" cy="176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383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099E7-53BB-5B67-1E18-91CEFA794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FEF8106-5D79-3C6F-2CC0-FFAF1AC8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91" y="154566"/>
            <a:ext cx="3083248" cy="3384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E2F67E5-53E6-B4E0-C65B-F30A2344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11854A-04CA-8642-ECA8-927D446E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90190" cy="4754563"/>
          </a:xfrm>
        </p:spPr>
        <p:txBody>
          <a:bodyPr/>
          <a:lstStyle/>
          <a:p>
            <a:r>
              <a:rPr lang="hu-HU" dirty="0" err="1"/>
              <a:t>Layer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&gt; 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GeoPackage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Shapefile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stb.</a:t>
            </a:r>
          </a:p>
          <a:p>
            <a:r>
              <a:rPr lang="hu-HU" dirty="0"/>
              <a:t>tulajdonságok</a:t>
            </a:r>
          </a:p>
          <a:p>
            <a:pPr lvl="1"/>
            <a:r>
              <a:rPr lang="hu-HU" dirty="0"/>
              <a:t>fájl helye és neve</a:t>
            </a:r>
          </a:p>
          <a:p>
            <a:pPr lvl="1"/>
            <a:r>
              <a:rPr lang="hu-HU" dirty="0"/>
              <a:t>többrétegű formátum (pl. .</a:t>
            </a:r>
            <a:r>
              <a:rPr lang="hu-HU" dirty="0" err="1"/>
              <a:t>gpkg</a:t>
            </a:r>
            <a:r>
              <a:rPr lang="hu-HU" dirty="0"/>
              <a:t>) esetén a réteg neve</a:t>
            </a:r>
          </a:p>
          <a:p>
            <a:pPr lvl="1"/>
            <a:r>
              <a:rPr lang="hu-HU" dirty="0"/>
              <a:t>karakterkódolás (pl. UTF-8)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geometriatípus</a:t>
            </a:r>
          </a:p>
          <a:p>
            <a:pPr lvl="1"/>
            <a:r>
              <a:rPr lang="hu-HU" dirty="0"/>
              <a:t>koordináta-rendszer</a:t>
            </a:r>
          </a:p>
          <a:p>
            <a:pPr lvl="1"/>
            <a:r>
              <a:rPr lang="hu-HU" dirty="0"/>
              <a:t>mezők hozzáadása (név, típus, pontosság)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50132F-4A46-5E61-35E2-D29D3554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37933C7-31C5-03FB-1DC7-3DA2005E5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8391" y="3689937"/>
            <a:ext cx="3083248" cy="3051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2CB253A-DA56-FD95-3E4C-D70FF6E99AA3}"/>
              </a:ext>
            </a:extLst>
          </p:cNvPr>
          <p:cNvSpPr/>
          <p:nvPr/>
        </p:nvSpPr>
        <p:spPr>
          <a:xfrm>
            <a:off x="8928392" y="781024"/>
            <a:ext cx="3083247" cy="176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3115268-2CB4-2952-205E-B96A02B24922}"/>
              </a:ext>
            </a:extLst>
          </p:cNvPr>
          <p:cNvSpPr/>
          <p:nvPr/>
        </p:nvSpPr>
        <p:spPr>
          <a:xfrm>
            <a:off x="8928392" y="4286643"/>
            <a:ext cx="3083247" cy="176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öveg, térkép, képernyő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EA5AA06-2F53-10A5-073B-84F97358D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2068" y="217776"/>
            <a:ext cx="1514103" cy="17159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1F398538-43F9-F506-35AB-44E6D1297B82}"/>
              </a:ext>
            </a:extLst>
          </p:cNvPr>
          <p:cNvCxnSpPr>
            <a:cxnSpLocks/>
          </p:cNvCxnSpPr>
          <p:nvPr/>
        </p:nvCxnSpPr>
        <p:spPr>
          <a:xfrm flipH="1">
            <a:off x="8556171" y="868673"/>
            <a:ext cx="372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76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6D5CF-C961-8AF4-EB3B-98382E07E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08C53B6-6E39-CCC7-5F07-54B863DA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91" y="154566"/>
            <a:ext cx="3083248" cy="3384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9B1287E-E119-CFCE-FDF8-7295599A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794682-1C04-D3A1-83AD-52532FCF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90190" cy="4754563"/>
          </a:xfrm>
        </p:spPr>
        <p:txBody>
          <a:bodyPr/>
          <a:lstStyle/>
          <a:p>
            <a:r>
              <a:rPr lang="hu-HU" dirty="0" err="1"/>
              <a:t>Layer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&gt; 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GeoPackage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Shapefile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stb.</a:t>
            </a:r>
          </a:p>
          <a:p>
            <a:r>
              <a:rPr lang="hu-HU" dirty="0"/>
              <a:t>tulajdonságok</a:t>
            </a:r>
          </a:p>
          <a:p>
            <a:pPr lvl="1"/>
            <a:r>
              <a:rPr lang="hu-HU" dirty="0"/>
              <a:t>fájl helye és neve</a:t>
            </a:r>
          </a:p>
          <a:p>
            <a:pPr lvl="1"/>
            <a:r>
              <a:rPr lang="hu-HU" dirty="0"/>
              <a:t>többrétegű formátum (pl. .</a:t>
            </a:r>
            <a:r>
              <a:rPr lang="hu-HU" dirty="0" err="1"/>
              <a:t>gpkg</a:t>
            </a:r>
            <a:r>
              <a:rPr lang="hu-HU" dirty="0"/>
              <a:t>) esetén a réteg neve</a:t>
            </a:r>
          </a:p>
          <a:p>
            <a:pPr lvl="1"/>
            <a:r>
              <a:rPr lang="hu-HU" dirty="0"/>
              <a:t>karakterkódolás (pl. UTF-8)</a:t>
            </a:r>
          </a:p>
          <a:p>
            <a:pPr lvl="1"/>
            <a:r>
              <a:rPr lang="hu-HU" dirty="0"/>
              <a:t>geometriatípus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koordináta-rendszer</a:t>
            </a:r>
          </a:p>
          <a:p>
            <a:pPr lvl="1"/>
            <a:r>
              <a:rPr lang="hu-HU" dirty="0"/>
              <a:t>mezők hozzáadása (név, típus, pontosság)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CE5EF2-1253-6D76-733A-902C9716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55862B3-715C-8040-EE24-60C7FD339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8391" y="3689937"/>
            <a:ext cx="3083248" cy="3051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02E1A8C-EBDF-4A45-B6E2-B843804F0401}"/>
              </a:ext>
            </a:extLst>
          </p:cNvPr>
          <p:cNvSpPr/>
          <p:nvPr/>
        </p:nvSpPr>
        <p:spPr>
          <a:xfrm>
            <a:off x="8928392" y="1118481"/>
            <a:ext cx="3083247" cy="176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AE7FB11-4C82-9709-9C66-0A63DF2FAEE4}"/>
              </a:ext>
            </a:extLst>
          </p:cNvPr>
          <p:cNvSpPr/>
          <p:nvPr/>
        </p:nvSpPr>
        <p:spPr>
          <a:xfrm>
            <a:off x="8928392" y="4645872"/>
            <a:ext cx="3083247" cy="176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946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81369-431F-746A-2147-A029C0CE5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27BA59C-778C-32C9-F926-446BBB62A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391" y="154566"/>
            <a:ext cx="3083248" cy="3384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1DA3D35-4E7C-A56E-ECE8-9048F035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A592BE-6235-8C93-F578-549CA2FC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001000" cy="4754563"/>
          </a:xfrm>
        </p:spPr>
        <p:txBody>
          <a:bodyPr/>
          <a:lstStyle/>
          <a:p>
            <a:r>
              <a:rPr lang="hu-HU" dirty="0" err="1"/>
              <a:t>Layer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&gt; 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GeoPackage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Shapefile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stb.</a:t>
            </a:r>
          </a:p>
          <a:p>
            <a:r>
              <a:rPr lang="hu-HU" dirty="0"/>
              <a:t>tulajdonságok</a:t>
            </a:r>
          </a:p>
          <a:p>
            <a:pPr lvl="1"/>
            <a:r>
              <a:rPr lang="hu-HU" dirty="0"/>
              <a:t>fájl helye és neve</a:t>
            </a:r>
          </a:p>
          <a:p>
            <a:pPr lvl="1"/>
            <a:r>
              <a:rPr lang="hu-HU" dirty="0"/>
              <a:t>többrétegű formátum (pl. .</a:t>
            </a:r>
            <a:r>
              <a:rPr lang="hu-HU" dirty="0" err="1"/>
              <a:t>gpkg</a:t>
            </a:r>
            <a:r>
              <a:rPr lang="hu-HU" dirty="0"/>
              <a:t>) esetén a réteg neve</a:t>
            </a:r>
          </a:p>
          <a:p>
            <a:pPr lvl="1"/>
            <a:r>
              <a:rPr lang="hu-HU" dirty="0"/>
              <a:t>karakterkódolás (pl. UTF-8)</a:t>
            </a:r>
          </a:p>
          <a:p>
            <a:pPr lvl="1"/>
            <a:r>
              <a:rPr lang="hu-HU" dirty="0"/>
              <a:t>geometriatípus</a:t>
            </a:r>
          </a:p>
          <a:p>
            <a:pPr lvl="1"/>
            <a:r>
              <a:rPr lang="hu-HU" dirty="0"/>
              <a:t>koordináta-rendszer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mezők hozzáadása (név, típus, pontosság)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E610A90-FE39-1D38-2A33-63978333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853B9FA-0FEB-D6FC-FAD2-930049DA2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8391" y="3689937"/>
            <a:ext cx="3083248" cy="3051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8A1BC87-7A6D-AD19-C10C-0EB570972591}"/>
              </a:ext>
            </a:extLst>
          </p:cNvPr>
          <p:cNvSpPr/>
          <p:nvPr/>
        </p:nvSpPr>
        <p:spPr>
          <a:xfrm>
            <a:off x="8928392" y="1292653"/>
            <a:ext cx="3083247" cy="1842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C59D9AF-C223-FA22-D6BE-0B23DBC95FF6}"/>
              </a:ext>
            </a:extLst>
          </p:cNvPr>
          <p:cNvSpPr/>
          <p:nvPr/>
        </p:nvSpPr>
        <p:spPr>
          <a:xfrm>
            <a:off x="8928392" y="4787386"/>
            <a:ext cx="3083247" cy="190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049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A2709F-8D0B-DDCF-4A63-7CBBC82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620256-4EC3-49EC-4611-02D3B5D6A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0866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egy "</a:t>
            </a:r>
            <a:r>
              <a:rPr lang="hu-HU" dirty="0" err="1"/>
              <a:t>buildings</a:t>
            </a:r>
            <a:r>
              <a:rPr lang="hu-HU" dirty="0"/>
              <a:t>" nevű </a:t>
            </a:r>
            <a:r>
              <a:rPr lang="hu-HU" dirty="0" err="1"/>
              <a:t>shapefile</a:t>
            </a:r>
            <a:r>
              <a:rPr lang="hu-HU" dirty="0"/>
              <a:t>-t</a:t>
            </a:r>
          </a:p>
          <a:p>
            <a:pPr lvl="1"/>
            <a:r>
              <a:rPr lang="hu-HU" dirty="0"/>
              <a:t>poligonos geometriával, EOV vetületben</a:t>
            </a:r>
          </a:p>
          <a:p>
            <a:pPr lvl="1"/>
            <a:r>
              <a:rPr lang="hu-HU" dirty="0"/>
              <a:t>tartalmazzon egy valós és egy szöveg típusú mezőt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3746BF-0841-6A1B-B413-B497432D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9" name="Kép 8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6D01675-6BF3-23C6-C8FB-20F74F60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422400"/>
            <a:ext cx="4115148" cy="465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207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E56E-D656-4553-9AE1-0BEE4C2D6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BCF669-F221-EC04-A74E-F5656A63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C57F10-EDE8-F3DE-10D0-A16C6E2B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0866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egy "</a:t>
            </a:r>
            <a:r>
              <a:rPr lang="hu-HU" dirty="0" err="1"/>
              <a:t>roads</a:t>
            </a:r>
            <a:r>
              <a:rPr lang="hu-HU" dirty="0"/>
              <a:t> and </a:t>
            </a:r>
            <a:r>
              <a:rPr lang="hu-HU" dirty="0" err="1"/>
              <a:t>points</a:t>
            </a:r>
            <a:r>
              <a:rPr lang="hu-HU" dirty="0"/>
              <a:t>" nevű </a:t>
            </a:r>
            <a:r>
              <a:rPr lang="hu-HU" dirty="0" err="1"/>
              <a:t>GeoPackage</a:t>
            </a:r>
            <a:r>
              <a:rPr lang="hu-HU" dirty="0"/>
              <a:t>-fájlt</a:t>
            </a:r>
          </a:p>
          <a:p>
            <a:pPr lvl="1"/>
            <a:r>
              <a:rPr lang="hu-HU" dirty="0"/>
              <a:t>benne egy </a:t>
            </a:r>
            <a:r>
              <a:rPr lang="hu-HU" dirty="0" err="1"/>
              <a:t>roads</a:t>
            </a:r>
            <a:r>
              <a:rPr lang="hu-HU" dirty="0"/>
              <a:t> nevű réteggel</a:t>
            </a:r>
          </a:p>
          <a:p>
            <a:pPr lvl="1"/>
            <a:r>
              <a:rPr lang="hu-HU" dirty="0"/>
              <a:t>EOV vetületben</a:t>
            </a:r>
          </a:p>
          <a:p>
            <a:pPr lvl="1"/>
            <a:r>
              <a:rPr lang="hu-HU" dirty="0"/>
              <a:t>ez is tartalmazzon valós és szöveg típusú mezőt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DCDE6B-3AE2-5147-322E-AA32F546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11" name="Kép 10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32B0072-07C1-405C-F15B-97BC4B4BB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422400"/>
            <a:ext cx="4115148" cy="45170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052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8B236-BB39-6090-0481-B3E60F862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DE74D0-0D8E-7D24-4611-4B8D94D3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 létrehozása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976BD5-C2FF-9957-8455-0CD5CF83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846585" cy="4754563"/>
          </a:xfrm>
        </p:spPr>
        <p:txBody>
          <a:bodyPr/>
          <a:lstStyle/>
          <a:p>
            <a:r>
              <a:rPr lang="hu-HU" dirty="0"/>
              <a:t>"projekt"</a:t>
            </a:r>
          </a:p>
          <a:p>
            <a:pPr lvl="1"/>
            <a:r>
              <a:rPr lang="hu-HU" dirty="0"/>
              <a:t>majd ebbe tudunk rétegeket betölteni</a:t>
            </a:r>
          </a:p>
          <a:p>
            <a:pPr lvl="1"/>
            <a:r>
              <a:rPr lang="hu-HU" dirty="0"/>
              <a:t>a rétegek megjelenését (láthatóság, jelrendszer, feliratok) </a:t>
            </a:r>
            <a:r>
              <a:rPr lang="hu-HU" dirty="0" err="1"/>
              <a:t>testreszabni</a:t>
            </a:r>
            <a:endParaRPr lang="hu-HU" dirty="0"/>
          </a:p>
          <a:p>
            <a:pPr lvl="1"/>
            <a:r>
              <a:rPr lang="hu-HU" dirty="0"/>
              <a:t>térképi elrendezést létrehozni</a:t>
            </a:r>
          </a:p>
          <a:p>
            <a:pPr lvl="1"/>
            <a:r>
              <a:rPr lang="hu-HU" dirty="0"/>
              <a:t>menthető/betölthető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nyissuk meg a QGIS-t</a:t>
            </a:r>
          </a:p>
          <a:p>
            <a:pPr lvl="1"/>
            <a:r>
              <a:rPr lang="hu-HU" dirty="0"/>
              <a:t>hozzunk létre új projektet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841A2E-84E8-C140-036F-9FC5713B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8BA14F9-9720-6357-045C-2711CCE23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4785" y="1333105"/>
            <a:ext cx="7407530" cy="2371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50D3758-EC27-EE2A-B85A-651773906C60}"/>
              </a:ext>
            </a:extLst>
          </p:cNvPr>
          <p:cNvSpPr/>
          <p:nvPr/>
        </p:nvSpPr>
        <p:spPr>
          <a:xfrm>
            <a:off x="4705350" y="1621335"/>
            <a:ext cx="304800" cy="245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A4ECC4A-6A7B-500F-E5AD-52367B932255}"/>
              </a:ext>
            </a:extLst>
          </p:cNvPr>
          <p:cNvSpPr/>
          <p:nvPr/>
        </p:nvSpPr>
        <p:spPr>
          <a:xfrm>
            <a:off x="7924801" y="2326185"/>
            <a:ext cx="4167514" cy="1226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 descr="A képen szöveg, szoftver, Számítógépes ikon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A95CAD8-03C4-40E9-91B1-51F752BF7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4785" y="3805176"/>
            <a:ext cx="7407530" cy="2936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B00B01B9-1E7C-F42C-5A62-444EAA79AF2B}"/>
              </a:ext>
            </a:extLst>
          </p:cNvPr>
          <p:cNvSpPr/>
          <p:nvPr/>
        </p:nvSpPr>
        <p:spPr>
          <a:xfrm>
            <a:off x="4705350" y="4163841"/>
            <a:ext cx="304800" cy="245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C9264E0B-924E-37CB-27CA-16C3E40DA5BA}"/>
              </a:ext>
            </a:extLst>
          </p:cNvPr>
          <p:cNvSpPr/>
          <p:nvPr/>
        </p:nvSpPr>
        <p:spPr>
          <a:xfrm>
            <a:off x="8127999" y="4914899"/>
            <a:ext cx="3964315" cy="1180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241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8F7BBF-C1D2-1B04-F24B-BFA72A95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 fűzése meglévő fájlhoz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2BE10F-4D34-2D36-3235-8B61EA51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655752" cy="4754563"/>
          </a:xfrm>
        </p:spPr>
        <p:txBody>
          <a:bodyPr/>
          <a:lstStyle/>
          <a:p>
            <a:r>
              <a:rPr lang="hu-HU" dirty="0"/>
              <a:t>többrétegű fájlformátumok esetén</a:t>
            </a:r>
          </a:p>
          <a:p>
            <a:r>
              <a:rPr lang="hu-HU" dirty="0"/>
              <a:t>egy meglévő fájlt választunk</a:t>
            </a:r>
          </a:p>
          <a:p>
            <a:r>
              <a:rPr lang="hu-HU" dirty="0"/>
              <a:t>majd az új rétegnek új nevet adunk</a:t>
            </a:r>
          </a:p>
          <a:p>
            <a:pPr lvl="1"/>
            <a:r>
              <a:rPr lang="hu-HU" dirty="0"/>
              <a:t>lehet más a geometriatípusa</a:t>
            </a:r>
          </a:p>
          <a:p>
            <a:pPr lvl="1"/>
            <a:r>
              <a:rPr lang="hu-HU" dirty="0"/>
              <a:t>és a koordináta-rendszere is</a:t>
            </a:r>
          </a:p>
          <a:p>
            <a:r>
              <a:rPr lang="hu-HU" dirty="0" err="1"/>
              <a:t>leokézásnál</a:t>
            </a:r>
            <a:r>
              <a:rPr lang="hu-HU" dirty="0"/>
              <a:t> választhatunk</a:t>
            </a:r>
          </a:p>
          <a:p>
            <a:pPr lvl="1"/>
            <a:r>
              <a:rPr lang="hu-HU" dirty="0"/>
              <a:t>felülírjuk az eddigi fájlt egy új, egyrétegű fájllal</a:t>
            </a:r>
          </a:p>
          <a:p>
            <a:pPr lvl="1"/>
            <a:r>
              <a:rPr lang="hu-HU" dirty="0"/>
              <a:t>megtartjuk a fájlt az eddigi </a:t>
            </a:r>
            <a:r>
              <a:rPr lang="hu-HU" dirty="0" err="1"/>
              <a:t>rétegeivel</a:t>
            </a:r>
            <a:r>
              <a:rPr lang="hu-HU" dirty="0"/>
              <a:t>, csak hozzáadunk egy új réteget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9F0054-796C-2BF0-5C6E-581D2BD2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5" name="Kép 4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22105AF-C378-1312-B5E7-84A2EE59C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52" y="1422398"/>
            <a:ext cx="4512310" cy="4645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714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8208A-6C53-7E62-7057-489409858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CDC1EA8-67E8-2E0D-4D4F-2F6284A3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52" y="1422398"/>
            <a:ext cx="4512310" cy="4645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E7FA44C-CFC6-8458-6A57-2BDCA957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vektorréteg fűzése meglévő fájlhoz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01723D-41F7-3D85-1D49-393E8027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655752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adjunk a meglévő </a:t>
            </a:r>
            <a:r>
              <a:rPr lang="hu-HU" dirty="0" err="1"/>
              <a:t>GeoPackage</a:t>
            </a:r>
            <a:r>
              <a:rPr lang="hu-HU" dirty="0"/>
              <a:t>-fájlunkhoz egy új, pont típusú réteget</a:t>
            </a:r>
          </a:p>
          <a:p>
            <a:pPr lvl="1"/>
            <a:r>
              <a:rPr lang="hu-HU" dirty="0"/>
              <a:t>valami más koordináta-rendszerrel (pl. WGS-84)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DCA554-0A4D-BCF7-3D1D-3B22F785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77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B4A7D-BE60-EF18-9E3E-52960692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E3FBA89-CB7B-041E-C483-395744FE4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205" y="148942"/>
            <a:ext cx="5008780" cy="2475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FCA2C6E-FE4B-E3CC-7447-484575F2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Modulok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B2C4E5-027B-97D1-38F5-ABCA6D82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6245004" cy="4754563"/>
          </a:xfrm>
        </p:spPr>
        <p:txBody>
          <a:bodyPr/>
          <a:lstStyle/>
          <a:p>
            <a:r>
              <a:rPr lang="hu-HU" dirty="0"/>
              <a:t>a QGIS funkcionalitása bővíthető</a:t>
            </a:r>
          </a:p>
          <a:p>
            <a:pPr lvl="1"/>
            <a:r>
              <a:rPr lang="hu-HU" dirty="0"/>
              <a:t>eszközökkel (feldolgozás eszköztárban) – egyszerűbb </a:t>
            </a:r>
            <a:r>
              <a:rPr lang="hu-HU" dirty="0" err="1"/>
              <a:t>szkriptek</a:t>
            </a:r>
            <a:endParaRPr lang="hu-HU" dirty="0"/>
          </a:p>
          <a:p>
            <a:pPr lvl="1"/>
            <a:r>
              <a:rPr lang="hu-HU" dirty="0"/>
              <a:t>modulokkal – komplexebb feladatok megoldására szolgáló beépülők</a:t>
            </a:r>
          </a:p>
          <a:p>
            <a:r>
              <a:rPr lang="hu-HU" dirty="0"/>
              <a:t>modulok telepítése</a:t>
            </a:r>
          </a:p>
          <a:p>
            <a:pPr lvl="1"/>
            <a:r>
              <a:rPr lang="hu-HU" dirty="0" err="1"/>
              <a:t>Plugins</a:t>
            </a:r>
            <a:r>
              <a:rPr lang="hu-HU" dirty="0"/>
              <a:t> &gt; </a:t>
            </a:r>
            <a:r>
              <a:rPr lang="hu-HU" dirty="0" err="1"/>
              <a:t>Manage</a:t>
            </a:r>
            <a:r>
              <a:rPr lang="hu-HU" dirty="0"/>
              <a:t> and </a:t>
            </a:r>
            <a:r>
              <a:rPr lang="hu-HU" dirty="0" err="1"/>
              <a:t>Install</a:t>
            </a:r>
            <a:r>
              <a:rPr lang="hu-HU" dirty="0"/>
              <a:t> </a:t>
            </a:r>
            <a:r>
              <a:rPr lang="hu-HU" dirty="0" err="1"/>
              <a:t>Plugins</a:t>
            </a:r>
            <a:r>
              <a:rPr lang="hu-HU" dirty="0"/>
              <a:t>… &gt; </a:t>
            </a:r>
            <a:r>
              <a:rPr lang="hu-HU" dirty="0" err="1"/>
              <a:t>All</a:t>
            </a:r>
            <a:endParaRPr lang="hu-HU" dirty="0"/>
          </a:p>
          <a:p>
            <a:pPr lvl="1"/>
            <a:r>
              <a:rPr lang="hu-HU" dirty="0"/>
              <a:t>kereső</a:t>
            </a:r>
          </a:p>
          <a:p>
            <a:pPr lvl="1"/>
            <a:r>
              <a:rPr lang="hu-HU" dirty="0" err="1"/>
              <a:t>Install</a:t>
            </a:r>
            <a:r>
              <a:rPr lang="hu-HU" dirty="0"/>
              <a:t> </a:t>
            </a:r>
            <a:r>
              <a:rPr lang="hu-HU" dirty="0" err="1"/>
              <a:t>Plugin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telepítsük fel a </a:t>
            </a:r>
            <a:r>
              <a:rPr lang="hu-HU" i="1" dirty="0" err="1"/>
              <a:t>QuickMapServices</a:t>
            </a:r>
            <a:r>
              <a:rPr lang="hu-HU" dirty="0"/>
              <a:t> modult</a:t>
            </a:r>
          </a:p>
          <a:p>
            <a:pPr lvl="1"/>
            <a:r>
              <a:rPr lang="hu-HU" dirty="0"/>
              <a:t>adjunk hozzá az </a:t>
            </a:r>
            <a:r>
              <a:rPr lang="hu-HU" i="1" dirty="0"/>
              <a:t>OSM Standard </a:t>
            </a:r>
            <a:r>
              <a:rPr lang="hu-HU" dirty="0"/>
              <a:t>alaptérképet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ADAE9F-FA85-99DD-276F-2DBF154C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10" name="Kép 9" descr="A képen szöveg, térkép, képernyő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D23588C-EB3F-D365-F008-BFB73839D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3204" y="2759811"/>
            <a:ext cx="5008780" cy="3336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5949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A2BA60-E0A9-F391-576D-835C4787A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 mentése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2858A2-2339-CDBD-54DF-BEAA3E437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projektet elmenthetjük .</a:t>
            </a:r>
            <a:r>
              <a:rPr lang="hu-HU" dirty="0" err="1"/>
              <a:t>qgs</a:t>
            </a:r>
            <a:r>
              <a:rPr lang="hu-HU" dirty="0"/>
              <a:t>/.</a:t>
            </a:r>
            <a:r>
              <a:rPr lang="hu-HU" dirty="0" err="1"/>
              <a:t>qgz</a:t>
            </a:r>
            <a:r>
              <a:rPr lang="hu-HU" dirty="0"/>
              <a:t> formátumban</a:t>
            </a:r>
          </a:p>
          <a:p>
            <a:pPr lvl="1"/>
            <a:r>
              <a:rPr lang="hu-HU" dirty="0"/>
              <a:t>Project &gt; </a:t>
            </a:r>
            <a:r>
              <a:rPr lang="hu-HU" dirty="0" err="1"/>
              <a:t>Save</a:t>
            </a:r>
            <a:endParaRPr lang="hu-HU" dirty="0"/>
          </a:p>
          <a:p>
            <a:pPr lvl="1"/>
            <a:r>
              <a:rPr lang="hu-HU" dirty="0"/>
              <a:t>Project &gt; </a:t>
            </a:r>
            <a:r>
              <a:rPr lang="hu-HU" dirty="0" err="1"/>
              <a:t>Save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…</a:t>
            </a:r>
          </a:p>
          <a:p>
            <a:r>
              <a:rPr lang="hu-HU" dirty="0"/>
              <a:t>később dupla kattintással megnyitható</a:t>
            </a:r>
          </a:p>
          <a:p>
            <a:pPr lvl="1"/>
            <a:r>
              <a:rPr lang="hu-HU" dirty="0"/>
              <a:t>vagy: Project &gt; Open…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mentsük el a projektet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7433F9-8673-1EA8-3A51-9991D8CE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7" name="Kép 6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24F7F92-7B8B-BB6E-35B4-C9CA4A7C8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1422400"/>
            <a:ext cx="4705350" cy="27472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273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1C21AD-91E9-96EF-B980-F3691073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DFB034-6081-CD0A-BEB7-FE60F3993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nyelv</a:t>
            </a:r>
          </a:p>
          <a:p>
            <a:pPr lvl="1"/>
            <a:r>
              <a:rPr lang="hu-HU" dirty="0"/>
              <a:t>mindegy, milyen nyelven telepítettük</a:t>
            </a:r>
          </a:p>
          <a:p>
            <a:pPr lvl="1"/>
            <a:r>
              <a:rPr lang="hu-HU" dirty="0"/>
              <a:t>bármikor átállíthatjuk a felület nyelvét</a:t>
            </a:r>
          </a:p>
          <a:p>
            <a:r>
              <a:rPr lang="hu-HU" dirty="0"/>
              <a:t>mi az angol nyelvű verziót fogjuk használni</a:t>
            </a:r>
          </a:p>
          <a:p>
            <a:r>
              <a:rPr lang="hu-HU" dirty="0"/>
              <a:t>Beállítások &gt; Beállítások… &gt; Általános &gt; Területi és nyelvi beállítás felülbírálása &gt; Felhasználói felület fordítás</a:t>
            </a:r>
          </a:p>
          <a:p>
            <a:r>
              <a:rPr lang="hu-HU" dirty="0" err="1"/>
              <a:t>Settings</a:t>
            </a:r>
            <a:r>
              <a:rPr lang="hu-HU" dirty="0"/>
              <a:t> &gt; </a:t>
            </a:r>
            <a:r>
              <a:rPr lang="hu-HU" dirty="0" err="1"/>
              <a:t>Options</a:t>
            </a:r>
            <a:r>
              <a:rPr lang="hu-HU" dirty="0"/>
              <a:t>… &gt; General &gt; </a:t>
            </a:r>
            <a:r>
              <a:rPr lang="hu-HU" dirty="0" err="1"/>
              <a:t>Override</a:t>
            </a:r>
            <a:r>
              <a:rPr lang="hu-HU" dirty="0"/>
              <a:t> System Local &gt; </a:t>
            </a:r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interface</a:t>
            </a:r>
            <a:r>
              <a:rPr lang="hu-HU" dirty="0"/>
              <a:t> </a:t>
            </a:r>
            <a:r>
              <a:rPr lang="hu-HU" dirty="0" err="1"/>
              <a:t>translation</a:t>
            </a:r>
            <a:endParaRPr lang="hu-HU" dirty="0"/>
          </a:p>
          <a:p>
            <a:r>
              <a:rPr lang="hu-HU" dirty="0"/>
              <a:t>a program újraindítását igényli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állítsuk át amerikai angolra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5C96EB-1D92-3895-EC9A-09C6E5DE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CB00C2F-06BC-1342-9E39-7F78907F38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4751" y="1333103"/>
            <a:ext cx="2095500" cy="1590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341CF54-37F8-3222-24EB-1B6326DAA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5047" y="1333103"/>
            <a:ext cx="2300322" cy="1590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F200728-447F-5929-9DBB-1F2CAE9F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519" y="5504244"/>
            <a:ext cx="6038850" cy="638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1E34B35-3A22-93DE-2FE4-C49AB9CDE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519" y="4760286"/>
            <a:ext cx="6038850" cy="644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349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830D12-3E6D-77B7-1351-FDFA0E29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36A988-117A-5E5D-E809-7D7755D5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21418" cy="4754563"/>
          </a:xfrm>
        </p:spPr>
        <p:txBody>
          <a:bodyPr/>
          <a:lstStyle/>
          <a:p>
            <a:r>
              <a:rPr lang="hu-HU" dirty="0"/>
              <a:t>térképvászon</a:t>
            </a:r>
          </a:p>
          <a:p>
            <a:r>
              <a:rPr lang="hu-HU" dirty="0"/>
              <a:t>rétegkezelő</a:t>
            </a:r>
          </a:p>
          <a:p>
            <a:r>
              <a:rPr lang="hu-HU" dirty="0"/>
              <a:t>adatforráskezelő (böngésző)</a:t>
            </a:r>
          </a:p>
          <a:p>
            <a:r>
              <a:rPr lang="hu-HU" dirty="0"/>
              <a:t>menü, eszköztárak</a:t>
            </a:r>
          </a:p>
          <a:p>
            <a:r>
              <a:rPr lang="hu-HU" dirty="0"/>
              <a:t>Python-konzol</a:t>
            </a:r>
          </a:p>
          <a:p>
            <a:r>
              <a:rPr lang="hu-HU" dirty="0"/>
              <a:t>feldolgozás eszköztár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DF0430-77F5-79C9-F9A2-4F435194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DC5887D-2A46-3575-3F58-290F44E7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18" y="1494433"/>
            <a:ext cx="7676807" cy="4610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24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51757-5448-A88F-5BFE-14F7CF878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8CA251-9BF6-5B2C-D5FF-473C71CD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62908E-1599-105A-4702-BC0CD43CA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21418" cy="4754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térképvászon</a:t>
            </a:r>
          </a:p>
          <a:p>
            <a:r>
              <a:rPr lang="hu-HU" dirty="0"/>
              <a:t>rétegkezelő</a:t>
            </a:r>
          </a:p>
          <a:p>
            <a:r>
              <a:rPr lang="hu-HU" dirty="0"/>
              <a:t>adatforráskezelő (böngésző)</a:t>
            </a:r>
          </a:p>
          <a:p>
            <a:r>
              <a:rPr lang="hu-HU" dirty="0"/>
              <a:t>menü, eszköztárak</a:t>
            </a:r>
          </a:p>
          <a:p>
            <a:r>
              <a:rPr lang="hu-HU" dirty="0"/>
              <a:t>Python-konzol</a:t>
            </a:r>
          </a:p>
          <a:p>
            <a:r>
              <a:rPr lang="hu-HU" dirty="0"/>
              <a:t>feldolgozás eszköztár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C181F3-EB6B-402E-D224-605F5EBC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B9F9B8C-3291-98AB-7F0D-A78354B1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18" y="1494433"/>
            <a:ext cx="7676807" cy="4610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53478E0-4CB3-B738-95A0-FB884EF10A78}"/>
              </a:ext>
            </a:extLst>
          </p:cNvPr>
          <p:cNvSpPr/>
          <p:nvPr/>
        </p:nvSpPr>
        <p:spPr>
          <a:xfrm>
            <a:off x="5994400" y="2159000"/>
            <a:ext cx="4826000" cy="25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40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AEE7C-79A4-8AFF-D159-994794DEB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D7C692-F327-818A-578F-932E071E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9DDB41-B45B-6D49-BE6D-C040DE943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21418" cy="4754563"/>
          </a:xfrm>
        </p:spPr>
        <p:txBody>
          <a:bodyPr/>
          <a:lstStyle/>
          <a:p>
            <a:r>
              <a:rPr lang="hu-HU" dirty="0"/>
              <a:t>térképvászon</a:t>
            </a:r>
          </a:p>
          <a:p>
            <a:r>
              <a:rPr lang="hu-HU" dirty="0">
                <a:solidFill>
                  <a:srgbClr val="FF0000"/>
                </a:solidFill>
              </a:rPr>
              <a:t>rétegkezelő</a:t>
            </a:r>
          </a:p>
          <a:p>
            <a:r>
              <a:rPr lang="hu-HU" dirty="0"/>
              <a:t>adatforráskezelő (böngésző)</a:t>
            </a:r>
          </a:p>
          <a:p>
            <a:r>
              <a:rPr lang="hu-HU" dirty="0"/>
              <a:t>menü, eszköztárak</a:t>
            </a:r>
          </a:p>
          <a:p>
            <a:r>
              <a:rPr lang="hu-HU" dirty="0"/>
              <a:t>Python-konzol</a:t>
            </a:r>
          </a:p>
          <a:p>
            <a:r>
              <a:rPr lang="hu-HU" dirty="0"/>
              <a:t>feldolgozás eszköztár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2169A2-3ECD-554B-5D33-9990E3AD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7BB5BF1-C5EB-35C4-526C-3E52FCBC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18" y="1494433"/>
            <a:ext cx="7676807" cy="4610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3F78290-231D-EAC6-CCD7-CAEE5B850CA4}"/>
              </a:ext>
            </a:extLst>
          </p:cNvPr>
          <p:cNvSpPr/>
          <p:nvPr/>
        </p:nvSpPr>
        <p:spPr>
          <a:xfrm>
            <a:off x="4359619" y="2171700"/>
            <a:ext cx="1647482" cy="1663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16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B14C8-CA15-8A2B-3AB0-E908C7E58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1350BE-921C-8B77-9824-74049C4F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QGIS felhasználói felülete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D75D52-F4C0-9C10-12EE-47EED000A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21418" cy="4754563"/>
          </a:xfrm>
        </p:spPr>
        <p:txBody>
          <a:bodyPr/>
          <a:lstStyle/>
          <a:p>
            <a:r>
              <a:rPr lang="hu-HU" dirty="0"/>
              <a:t>térképvászon</a:t>
            </a:r>
          </a:p>
          <a:p>
            <a:r>
              <a:rPr lang="hu-HU" dirty="0"/>
              <a:t>rétegkezelő</a:t>
            </a:r>
          </a:p>
          <a:p>
            <a:r>
              <a:rPr lang="hu-HU" dirty="0">
                <a:solidFill>
                  <a:srgbClr val="FF0000"/>
                </a:solidFill>
              </a:rPr>
              <a:t>adatforráskezelő (böngésző)</a:t>
            </a:r>
          </a:p>
          <a:p>
            <a:r>
              <a:rPr lang="hu-HU" dirty="0"/>
              <a:t>menü, eszköztárak</a:t>
            </a:r>
          </a:p>
          <a:p>
            <a:r>
              <a:rPr lang="hu-HU" dirty="0"/>
              <a:t>Python-konzol</a:t>
            </a:r>
          </a:p>
          <a:p>
            <a:r>
              <a:rPr lang="hu-HU" dirty="0"/>
              <a:t>feldolgozás eszköztár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2EF22F-A55B-2D02-59E9-0887628A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11:04</a:t>
            </a:fld>
            <a:endParaRPr lang="en-US"/>
          </a:p>
        </p:txBody>
      </p:sp>
      <p:pic>
        <p:nvPicPr>
          <p:cNvPr id="6" name="Kép 5" descr="A képen szöveg, képernyőkép, szoftver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4A7AA2F-F005-545B-6B5C-78E9F5F2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18" y="1494433"/>
            <a:ext cx="7676807" cy="4610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ED673AB-8EC6-1641-8E64-F16582300648}"/>
              </a:ext>
            </a:extLst>
          </p:cNvPr>
          <p:cNvSpPr/>
          <p:nvPr/>
        </p:nvSpPr>
        <p:spPr>
          <a:xfrm flipV="1">
            <a:off x="4359619" y="3848100"/>
            <a:ext cx="1647482" cy="2095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60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13269</TotalTime>
  <Words>2215</Words>
  <Application>Microsoft Office PowerPoint</Application>
  <PresentationFormat>Szélesvásznú</PresentationFormat>
  <Paragraphs>468</Paragraphs>
  <Slides>44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Times New Roman</vt:lpstr>
      <vt:lpstr>Wingdings</vt:lpstr>
      <vt:lpstr>Office-téma</vt:lpstr>
      <vt:lpstr>A QGIS felhasználói felülete</vt:lpstr>
      <vt:lpstr>QGIS</vt:lpstr>
      <vt:lpstr>QGIS</vt:lpstr>
      <vt:lpstr>Projekt létrehozása</vt:lpstr>
      <vt:lpstr>QGIS felhasználói felülete</vt:lpstr>
      <vt:lpstr>QGIS felhasználói felülete</vt:lpstr>
      <vt:lpstr>QGIS felhasználói felülete</vt:lpstr>
      <vt:lpstr>QGIS felhasználói felülete</vt:lpstr>
      <vt:lpstr>QGIS felhasználói felülete</vt:lpstr>
      <vt:lpstr>QGIS felhasználói felülete</vt:lpstr>
      <vt:lpstr>QGIS felhasználói felülete</vt:lpstr>
      <vt:lpstr>QGIS felhasználói felülete</vt:lpstr>
      <vt:lpstr>QGIS felhasználói felülete</vt:lpstr>
      <vt:lpstr>QGIS felhasználói felülete</vt:lpstr>
      <vt:lpstr>QGIS felhasználói felülete</vt:lpstr>
      <vt:lpstr>Rétegek hozzáadása</vt:lpstr>
      <vt:lpstr>Rétegek hozzáadása</vt:lpstr>
      <vt:lpstr>Rétegek hozzáadása – raszter</vt:lpstr>
      <vt:lpstr>Rétegek hozzáadása – vektor</vt:lpstr>
      <vt:lpstr>Rétegek hozzáadása – vektor</vt:lpstr>
      <vt:lpstr>Rétegek hozzáadása – vektor</vt:lpstr>
      <vt:lpstr>Rétegek hozzáadása – vektor nem térbeli adattáblából</vt:lpstr>
      <vt:lpstr>Rétegek hozzáadása – vektor nem térbeli adattáblából</vt:lpstr>
      <vt:lpstr>Rétegek hozzáadása – nem térbeli adattábla egyszerű táblázatként</vt:lpstr>
      <vt:lpstr>Rétegek hozzáadása – szerverszolgáltatás</vt:lpstr>
      <vt:lpstr>Rétegek hozzáadása – szerverszolgáltatás</vt:lpstr>
      <vt:lpstr>Rétegek kezelése</vt:lpstr>
      <vt:lpstr>Rétegek kezelése</vt:lpstr>
      <vt:lpstr>Rétegek kezelése</vt:lpstr>
      <vt:lpstr>Rétegek kezelése</vt:lpstr>
      <vt:lpstr>Új vektorréteg</vt:lpstr>
      <vt:lpstr>Új vektorréteg</vt:lpstr>
      <vt:lpstr>Új vektorréteg</vt:lpstr>
      <vt:lpstr>Új vektorréteg</vt:lpstr>
      <vt:lpstr>Új vektorréteg</vt:lpstr>
      <vt:lpstr>Új vektorréteg</vt:lpstr>
      <vt:lpstr>Új vektorréteg</vt:lpstr>
      <vt:lpstr>Új vektorréteg</vt:lpstr>
      <vt:lpstr>Új vektorréteg</vt:lpstr>
      <vt:lpstr>Új vektorréteg fűzése meglévő fájlhoz</vt:lpstr>
      <vt:lpstr>Új vektorréteg fűzése meglévő fájlhoz</vt:lpstr>
      <vt:lpstr>Modulok</vt:lpstr>
      <vt:lpstr>Projekt mentése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433</cp:revision>
  <dcterms:created xsi:type="dcterms:W3CDTF">2021-09-14T06:27:21Z</dcterms:created>
  <dcterms:modified xsi:type="dcterms:W3CDTF">2026-02-23T10:05:17Z</dcterms:modified>
</cp:coreProperties>
</file>